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1" r:id="rId4"/>
    <p:sldId id="313" r:id="rId5"/>
    <p:sldId id="314" r:id="rId6"/>
    <p:sldId id="315" r:id="rId7"/>
    <p:sldId id="312" r:id="rId8"/>
    <p:sldId id="316" r:id="rId9"/>
    <p:sldId id="318" r:id="rId10"/>
    <p:sldId id="319" r:id="rId11"/>
    <p:sldId id="317" r:id="rId12"/>
    <p:sldId id="320" r:id="rId13"/>
    <p:sldId id="322" r:id="rId14"/>
    <p:sldId id="308" r:id="rId15"/>
    <p:sldId id="310" r:id="rId16"/>
    <p:sldId id="323" r:id="rId17"/>
    <p:sldId id="309" r:id="rId18"/>
    <p:sldId id="264" r:id="rId19"/>
    <p:sldId id="324" r:id="rId20"/>
    <p:sldId id="325" r:id="rId21"/>
    <p:sldId id="326" r:id="rId2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A164-E412-4131-A328-7DC3AD1E0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DA17FEAD-FD20-40F1-AAA1-F4780091D3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8414638-BDE5-4362-A301-9B3462829E89}"/>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5" name="Footer Placeholder 4">
            <a:extLst>
              <a:ext uri="{FF2B5EF4-FFF2-40B4-BE49-F238E27FC236}">
                <a16:creationId xmlns:a16="http://schemas.microsoft.com/office/drawing/2014/main" id="{006EC1B2-0589-4503-90F7-C3BBF484BD3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41587E8-1F2E-4915-95F3-BF91F88D9E2C}"/>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141675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D702-8F02-48B7-A1E2-A4C2412ACB6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C8254AD-110F-4349-9F95-EF73FFA707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87CF58B-D341-4C82-AB93-330BB6632BD6}"/>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5" name="Footer Placeholder 4">
            <a:extLst>
              <a:ext uri="{FF2B5EF4-FFF2-40B4-BE49-F238E27FC236}">
                <a16:creationId xmlns:a16="http://schemas.microsoft.com/office/drawing/2014/main" id="{A22C3C43-9425-4CB4-A74C-9875800EFEE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9E99BD1-F538-47A2-B253-1DE3F0CC587D}"/>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250355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F7C9A-0621-4C36-B3D7-BFBC0A9876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ED424ED-86D8-4C01-9DC1-739C4DFBE1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BA8B48F-6879-4785-9A94-461DDA33C2E3}"/>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5" name="Footer Placeholder 4">
            <a:extLst>
              <a:ext uri="{FF2B5EF4-FFF2-40B4-BE49-F238E27FC236}">
                <a16:creationId xmlns:a16="http://schemas.microsoft.com/office/drawing/2014/main" id="{8C9971BB-E0DA-433D-8779-B555C808A39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2FA32E2-FDC2-41AB-8EC9-DFE9D6863233}"/>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205389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43BB-8354-4081-A3E9-0851A9A290F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8A4E290-D404-4782-B7D8-7520F18867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2659916-51B7-41E7-A6FE-8155DD676274}"/>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5" name="Footer Placeholder 4">
            <a:extLst>
              <a:ext uri="{FF2B5EF4-FFF2-40B4-BE49-F238E27FC236}">
                <a16:creationId xmlns:a16="http://schemas.microsoft.com/office/drawing/2014/main" id="{08B7885A-E260-4553-8ACD-739ABA987AC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47B43A6-4475-44CC-B743-8C55189CC08D}"/>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352014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3370-D1BB-4E10-986D-1E760FD399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268A462D-6AAA-4AAA-9098-22D7BDD48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0524D8-E815-46BB-A945-FE43F4EABF5C}"/>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5" name="Footer Placeholder 4">
            <a:extLst>
              <a:ext uri="{FF2B5EF4-FFF2-40B4-BE49-F238E27FC236}">
                <a16:creationId xmlns:a16="http://schemas.microsoft.com/office/drawing/2014/main" id="{042FCCA8-D4C5-4C09-A4EA-1DAF7D0F855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15EB4AE-3EB2-48C0-BCF6-2B7E05D69BEF}"/>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106383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85EE-276A-4BBA-BC00-104C5901E23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1823F97-36FE-46BE-ACBE-7649EE6A76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2DE06BFA-A782-4B73-9388-0775243E19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E2AE1338-FC83-41BA-AB66-028499AD9985}"/>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6" name="Footer Placeholder 5">
            <a:extLst>
              <a:ext uri="{FF2B5EF4-FFF2-40B4-BE49-F238E27FC236}">
                <a16:creationId xmlns:a16="http://schemas.microsoft.com/office/drawing/2014/main" id="{1D641D05-CF1A-4722-935C-426D9D1C4BF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1722800-CAFE-4109-AAE9-166C75280D25}"/>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11728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3337-F14D-4363-A680-92148EEB8B1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DD015DA-0982-4024-B59B-ACFB138C6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533874-4687-488B-9B83-919E4EAC72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111A86C-F3EE-4289-A8C7-870544B14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FB7191-55CD-46FE-8BB6-8C1A2CFD24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E41BB34-03E4-4EFE-97E3-7B9FAA59521A}"/>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8" name="Footer Placeholder 7">
            <a:extLst>
              <a:ext uri="{FF2B5EF4-FFF2-40B4-BE49-F238E27FC236}">
                <a16:creationId xmlns:a16="http://schemas.microsoft.com/office/drawing/2014/main" id="{973978FA-7D36-43FD-9804-1B8C1C772BE0}"/>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99CE68C-DE96-434E-8744-987DBB21108B}"/>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36170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A138-EA30-4FBE-B282-BE1E3FC0B60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9B2F6C2A-90AD-40E5-B34C-CDBA0B288C1A}"/>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4" name="Footer Placeholder 3">
            <a:extLst>
              <a:ext uri="{FF2B5EF4-FFF2-40B4-BE49-F238E27FC236}">
                <a16:creationId xmlns:a16="http://schemas.microsoft.com/office/drawing/2014/main" id="{EBB4637F-88F6-4FDB-85FC-2886DEB752A4}"/>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1E8CFB90-2D3B-4B72-9319-8281316D8CF1}"/>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115624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CEB96-0D0E-4F41-8481-307DD3F067F4}"/>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3" name="Footer Placeholder 2">
            <a:extLst>
              <a:ext uri="{FF2B5EF4-FFF2-40B4-BE49-F238E27FC236}">
                <a16:creationId xmlns:a16="http://schemas.microsoft.com/office/drawing/2014/main" id="{6ACA2E86-6CFB-4239-8A20-3D21F3E6A3A6}"/>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A754226-8185-4565-A803-78C9D7D12EFA}"/>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119075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E38-3A3F-4D8C-AD81-1176B2C83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989C72D1-1213-4104-8023-1EE17EC9C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CA86FA97-FB6A-4314-8234-9BA7A1DC6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86AEF2-A70C-4F0A-A268-C559AD9C95FF}"/>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6" name="Footer Placeholder 5">
            <a:extLst>
              <a:ext uri="{FF2B5EF4-FFF2-40B4-BE49-F238E27FC236}">
                <a16:creationId xmlns:a16="http://schemas.microsoft.com/office/drawing/2014/main" id="{40085CAF-8499-411D-AB52-31DCC6B2140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D4D2DA2-6280-425E-8B9F-0C2A1E084A38}"/>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378517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3C94-6D1B-4DA9-8CEF-0D77EB2BC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067825F3-8FDD-4CC6-B84B-17070DBA8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DCA4BCBE-B55F-489B-A6F3-ADACF090A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85E503-C280-4F07-90C5-0E08C670112C}"/>
              </a:ext>
            </a:extLst>
          </p:cNvPr>
          <p:cNvSpPr>
            <a:spLocks noGrp="1"/>
          </p:cNvSpPr>
          <p:nvPr>
            <p:ph type="dt" sz="half" idx="10"/>
          </p:nvPr>
        </p:nvSpPr>
        <p:spPr/>
        <p:txBody>
          <a:bodyPr/>
          <a:lstStyle/>
          <a:p>
            <a:fld id="{6850E821-3938-4F55-95A3-5A6FDB1A605A}" type="datetimeFigureOut">
              <a:rPr lang="lv-LV" smtClean="0"/>
              <a:t>23.08.2024</a:t>
            </a:fld>
            <a:endParaRPr lang="lv-LV"/>
          </a:p>
        </p:txBody>
      </p:sp>
      <p:sp>
        <p:nvSpPr>
          <p:cNvPr id="6" name="Footer Placeholder 5">
            <a:extLst>
              <a:ext uri="{FF2B5EF4-FFF2-40B4-BE49-F238E27FC236}">
                <a16:creationId xmlns:a16="http://schemas.microsoft.com/office/drawing/2014/main" id="{BAC70B0E-6422-4697-861E-F91E97436A3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A37D34-D068-4A3E-B101-00B657A7CD41}"/>
              </a:ext>
            </a:extLst>
          </p:cNvPr>
          <p:cNvSpPr>
            <a:spLocks noGrp="1"/>
          </p:cNvSpPr>
          <p:nvPr>
            <p:ph type="sldNum" sz="quarter" idx="12"/>
          </p:nvPr>
        </p:nvSpPr>
        <p:spPr/>
        <p:txBody>
          <a:bodyPr/>
          <a:lstStyle/>
          <a:p>
            <a:fld id="{9FE2E646-0C56-4FD1-8E64-DCD416EA0C2E}" type="slidenum">
              <a:rPr lang="lv-LV" smtClean="0"/>
              <a:t>‹#›</a:t>
            </a:fld>
            <a:endParaRPr lang="lv-LV"/>
          </a:p>
        </p:txBody>
      </p:sp>
    </p:spTree>
    <p:extLst>
      <p:ext uri="{BB962C8B-B14F-4D97-AF65-F5344CB8AC3E}">
        <p14:creationId xmlns:p14="http://schemas.microsoft.com/office/powerpoint/2010/main" val="406086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47D94-26B7-473A-A533-BD58CF60D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E59D175-78D7-4A79-9DD5-CE5079E69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D6FA1E5-28AB-4808-80A4-5E8687B13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0E821-3938-4F55-95A3-5A6FDB1A605A}" type="datetimeFigureOut">
              <a:rPr lang="lv-LV" smtClean="0"/>
              <a:t>23.08.2024</a:t>
            </a:fld>
            <a:endParaRPr lang="lv-LV"/>
          </a:p>
        </p:txBody>
      </p:sp>
      <p:sp>
        <p:nvSpPr>
          <p:cNvPr id="5" name="Footer Placeholder 4">
            <a:extLst>
              <a:ext uri="{FF2B5EF4-FFF2-40B4-BE49-F238E27FC236}">
                <a16:creationId xmlns:a16="http://schemas.microsoft.com/office/drawing/2014/main" id="{C6808CF7-064F-4C2B-9C81-1206ABE35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C5137EE-ECC8-4FEF-BEEA-0DB930B37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2E646-0C56-4FD1-8E64-DCD416EA0C2E}" type="slidenum">
              <a:rPr lang="lv-LV" smtClean="0"/>
              <a:t>‹#›</a:t>
            </a:fld>
            <a:endParaRPr lang="lv-LV"/>
          </a:p>
        </p:txBody>
      </p:sp>
    </p:spTree>
    <p:extLst>
      <p:ext uri="{BB962C8B-B14F-4D97-AF65-F5344CB8AC3E}">
        <p14:creationId xmlns:p14="http://schemas.microsoft.com/office/powerpoint/2010/main" val="1400962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reading-book-reading-book-leisure-1500656/"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flickr.com/photos/fcpl/2275954324/"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4" Type="http://schemas.openxmlformats.org/officeDocument/2006/relationships/hyperlink" Target="https://lielsmazs.lv/products/laimes-bern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Child_reading_at_Brookline_Booksmith.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6925-1CD0-455F-9060-367CFB3E4979}"/>
              </a:ext>
            </a:extLst>
          </p:cNvPr>
          <p:cNvSpPr>
            <a:spLocks noGrp="1"/>
          </p:cNvSpPr>
          <p:nvPr>
            <p:ph type="ctrTitle"/>
          </p:nvPr>
        </p:nvSpPr>
        <p:spPr>
          <a:xfrm>
            <a:off x="1426029" y="-118647"/>
            <a:ext cx="9144000" cy="1890297"/>
          </a:xfrm>
        </p:spPr>
        <p:txBody>
          <a:bodyPr>
            <a:normAutofit/>
          </a:bodyPr>
          <a:lstStyle/>
          <a:p>
            <a:r>
              <a:rPr lang="lv-LV" b="1" dirty="0">
                <a:solidFill>
                  <a:schemeClr val="accent2"/>
                </a:solidFill>
              </a:rPr>
              <a:t>Lasīšanas paradumu attīstīšana bērniem</a:t>
            </a:r>
          </a:p>
        </p:txBody>
      </p:sp>
      <p:sp>
        <p:nvSpPr>
          <p:cNvPr id="3" name="Subtitle 2">
            <a:extLst>
              <a:ext uri="{FF2B5EF4-FFF2-40B4-BE49-F238E27FC236}">
                <a16:creationId xmlns:a16="http://schemas.microsoft.com/office/drawing/2014/main" id="{18D21B18-3142-4BC4-8ED9-074F1225A661}"/>
              </a:ext>
            </a:extLst>
          </p:cNvPr>
          <p:cNvSpPr>
            <a:spLocks noGrp="1"/>
          </p:cNvSpPr>
          <p:nvPr>
            <p:ph type="subTitle" idx="1"/>
          </p:nvPr>
        </p:nvSpPr>
        <p:spPr>
          <a:xfrm>
            <a:off x="3143250" y="4963886"/>
            <a:ext cx="9048750" cy="1476866"/>
          </a:xfrm>
        </p:spPr>
        <p:txBody>
          <a:bodyPr>
            <a:normAutofit lnSpcReduction="10000"/>
          </a:bodyPr>
          <a:lstStyle/>
          <a:p>
            <a:pPr algn="r"/>
            <a:r>
              <a:rPr lang="lv-LV" dirty="0">
                <a:solidFill>
                  <a:schemeClr val="accent1">
                    <a:lumMod val="50000"/>
                  </a:schemeClr>
                </a:solidFill>
              </a:rPr>
              <a:t>prof. Sanita Martena</a:t>
            </a:r>
          </a:p>
          <a:p>
            <a:pPr algn="r"/>
            <a:r>
              <a:rPr lang="lv-LV" sz="2000" dirty="0">
                <a:solidFill>
                  <a:schemeClr val="accent1">
                    <a:lumMod val="50000"/>
                  </a:schemeClr>
                </a:solidFill>
              </a:rPr>
              <a:t>Rēzeknes Tehnoloģiju akadēmija</a:t>
            </a:r>
          </a:p>
          <a:p>
            <a:pPr algn="r"/>
            <a:r>
              <a:rPr lang="lv-LV" sz="1600" dirty="0">
                <a:solidFill>
                  <a:schemeClr val="accent1">
                    <a:lumMod val="50000"/>
                  </a:schemeClr>
                </a:solidFill>
              </a:rPr>
              <a:t>Aglonas bibliotēka</a:t>
            </a:r>
          </a:p>
          <a:p>
            <a:pPr algn="r"/>
            <a:r>
              <a:rPr lang="lv-LV" sz="1600" dirty="0">
                <a:solidFill>
                  <a:schemeClr val="accent1">
                    <a:lumMod val="50000"/>
                  </a:schemeClr>
                </a:solidFill>
              </a:rPr>
              <a:t>22.08.2024.</a:t>
            </a:r>
          </a:p>
        </p:txBody>
      </p:sp>
      <p:pic>
        <p:nvPicPr>
          <p:cNvPr id="8" name="Picture 7">
            <a:extLst>
              <a:ext uri="{FF2B5EF4-FFF2-40B4-BE49-F238E27FC236}">
                <a16:creationId xmlns:a16="http://schemas.microsoft.com/office/drawing/2014/main" id="{D31508B0-9CF0-484C-8D98-C71B251D52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68729" y="2158383"/>
            <a:ext cx="4293980" cy="2862653"/>
          </a:xfrm>
          <a:prstGeom prst="rect">
            <a:avLst/>
          </a:prstGeom>
        </p:spPr>
      </p:pic>
      <p:pic>
        <p:nvPicPr>
          <p:cNvPr id="10" name="Picture 9">
            <a:extLst>
              <a:ext uri="{FF2B5EF4-FFF2-40B4-BE49-F238E27FC236}">
                <a16:creationId xmlns:a16="http://schemas.microsoft.com/office/drawing/2014/main" id="{24014FDD-6C06-41B4-AFC7-4CE74E01C17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939393" y="2158383"/>
            <a:ext cx="4262728" cy="2862653"/>
          </a:xfrm>
          <a:prstGeom prst="rect">
            <a:avLst/>
          </a:prstGeom>
        </p:spPr>
      </p:pic>
      <p:sp>
        <p:nvSpPr>
          <p:cNvPr id="11" name="TextBox 10">
            <a:extLst>
              <a:ext uri="{FF2B5EF4-FFF2-40B4-BE49-F238E27FC236}">
                <a16:creationId xmlns:a16="http://schemas.microsoft.com/office/drawing/2014/main" id="{F5A81164-AFE5-4F86-91C4-536DEA9B2341}"/>
              </a:ext>
            </a:extLst>
          </p:cNvPr>
          <p:cNvSpPr txBox="1"/>
          <p:nvPr/>
        </p:nvSpPr>
        <p:spPr>
          <a:xfrm>
            <a:off x="1223963" y="6827485"/>
            <a:ext cx="3774622" cy="230832"/>
          </a:xfrm>
          <a:prstGeom prst="rect">
            <a:avLst/>
          </a:prstGeom>
          <a:noFill/>
        </p:spPr>
        <p:txBody>
          <a:bodyPr wrap="square" rtlCol="0">
            <a:spAutoFit/>
          </a:bodyPr>
          <a:lstStyle/>
          <a:p>
            <a:r>
              <a:rPr lang="lv-LV" sz="900">
                <a:hlinkClick r:id="rId5" tooltip="https://www.flickr.com/photos/fcpl/2275954324/"/>
              </a:rPr>
              <a:t>This Photo</a:t>
            </a:r>
            <a:r>
              <a:rPr lang="lv-LV" sz="900"/>
              <a:t> by Unknown Author is licensed under </a:t>
            </a:r>
            <a:r>
              <a:rPr lang="lv-LV" sz="900">
                <a:hlinkClick r:id="rId6" tooltip="https://creativecommons.org/licenses/by-nc-nd/3.0/"/>
              </a:rPr>
              <a:t>CC BY-NC-ND</a:t>
            </a:r>
            <a:endParaRPr lang="lv-LV" sz="900"/>
          </a:p>
        </p:txBody>
      </p:sp>
    </p:spTree>
    <p:extLst>
      <p:ext uri="{BB962C8B-B14F-4D97-AF65-F5344CB8AC3E}">
        <p14:creationId xmlns:p14="http://schemas.microsoft.com/office/powerpoint/2010/main" val="346891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417D-CC47-42A7-8B56-FCFE933234DD}"/>
              </a:ext>
            </a:extLst>
          </p:cNvPr>
          <p:cNvSpPr>
            <a:spLocks noGrp="1"/>
          </p:cNvSpPr>
          <p:nvPr>
            <p:ph type="title"/>
          </p:nvPr>
        </p:nvSpPr>
        <p:spPr/>
        <p:txBody>
          <a:bodyPr/>
          <a:lstStyle/>
          <a:p>
            <a:r>
              <a:rPr lang="lv-LV" b="1" dirty="0">
                <a:solidFill>
                  <a:schemeClr val="accent2"/>
                </a:solidFill>
              </a:rPr>
              <a:t>Lasīšana un vērošana kā iedevuma daļa</a:t>
            </a:r>
          </a:p>
        </p:txBody>
      </p:sp>
      <p:sp>
        <p:nvSpPr>
          <p:cNvPr id="3" name="Content Placeholder 2">
            <a:extLst>
              <a:ext uri="{FF2B5EF4-FFF2-40B4-BE49-F238E27FC236}">
                <a16:creationId xmlns:a16="http://schemas.microsoft.com/office/drawing/2014/main" id="{57ED0CF2-2B1A-4921-971A-AFA41D4DD254}"/>
              </a:ext>
            </a:extLst>
          </p:cNvPr>
          <p:cNvSpPr>
            <a:spLocks noGrp="1"/>
          </p:cNvSpPr>
          <p:nvPr>
            <p:ph idx="1"/>
          </p:nvPr>
        </p:nvSpPr>
        <p:spPr/>
        <p:txBody>
          <a:bodyPr>
            <a:normAutofit fontScale="92500" lnSpcReduction="20000"/>
          </a:bodyPr>
          <a:lstStyle/>
          <a:p>
            <a:r>
              <a:rPr lang="lv-LV" dirty="0">
                <a:solidFill>
                  <a:schemeClr val="accent1">
                    <a:lumMod val="50000"/>
                  </a:schemeClr>
                </a:solidFill>
              </a:rPr>
              <a:t>Bērni, ja tiek rosināti un mācīti nesteidzīgi vērot, “lasa” skatoties un pamanot, kā izskatās vecā aka pie mājas, kādi ir atkritumu konteineri, kur un kādas ir stārķu ligzdas, kas aug un lido tuvākajā apkārtnē, kādas ir norādes un nosaukumi uz ielas vai pagasta centrā, ko nozīmē luksofora zaļā un sarkanā gaisma u.tml. </a:t>
            </a:r>
          </a:p>
          <a:p>
            <a:r>
              <a:rPr lang="lv-LV" dirty="0">
                <a:solidFill>
                  <a:schemeClr val="accent1">
                    <a:lumMod val="50000"/>
                  </a:schemeClr>
                </a:solidFill>
              </a:rPr>
              <a:t>Jo daudzveidīgāku vidi, kur un ko vērot, mēs bērnam piedāvājam, jo vairāk būs vielas (satura), par ko runāt un spriest. </a:t>
            </a:r>
          </a:p>
          <a:p>
            <a:r>
              <a:rPr lang="lv-LV" dirty="0">
                <a:solidFill>
                  <a:schemeClr val="accent1">
                    <a:lumMod val="50000"/>
                  </a:schemeClr>
                </a:solidFill>
              </a:rPr>
              <a:t>Īpaši nozīmīga vērošanas izkopšana ir mūsdienās tehnoloģiju laikmetā, kad esam pieraduši ik uz soļa brīvo laiku veltīt, ieskatoties tālruņu ekrānos, sazinoties sociālajos tīklos vai lasot ziņas un atbildot uz e-pastiem, līdz ar to virtuālā telpa arī mums, pieaugušajiem, ir sākusi izkonkurēt fizisko telpu, samazinot spēju pamanīt interesanto, neparasto un jauno tuvākajā apkārtnē. Šo ieradumu tālāk pārņem arī bērni.</a:t>
            </a:r>
          </a:p>
          <a:p>
            <a:endParaRPr lang="lv-LV" dirty="0"/>
          </a:p>
        </p:txBody>
      </p:sp>
    </p:spTree>
    <p:extLst>
      <p:ext uri="{BB962C8B-B14F-4D97-AF65-F5344CB8AC3E}">
        <p14:creationId xmlns:p14="http://schemas.microsoft.com/office/powerpoint/2010/main" val="3638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EE44-53D6-4A15-8945-9CE37ECF9494}"/>
              </a:ext>
            </a:extLst>
          </p:cNvPr>
          <p:cNvSpPr>
            <a:spLocks noGrp="1"/>
          </p:cNvSpPr>
          <p:nvPr>
            <p:ph type="title"/>
          </p:nvPr>
        </p:nvSpPr>
        <p:spPr/>
        <p:txBody>
          <a:bodyPr/>
          <a:lstStyle/>
          <a:p>
            <a:r>
              <a:rPr lang="lv-LV" b="1" dirty="0">
                <a:solidFill>
                  <a:schemeClr val="accent2"/>
                </a:solidFill>
              </a:rPr>
              <a:t>2. Kad un kā lasīt ar bērniem grāmatas?</a:t>
            </a:r>
          </a:p>
        </p:txBody>
      </p:sp>
      <p:sp>
        <p:nvSpPr>
          <p:cNvPr id="3" name="Content Placeholder 2">
            <a:extLst>
              <a:ext uri="{FF2B5EF4-FFF2-40B4-BE49-F238E27FC236}">
                <a16:creationId xmlns:a16="http://schemas.microsoft.com/office/drawing/2014/main" id="{17B906B7-9596-46C7-85AA-EE3FF67C1D74}"/>
              </a:ext>
            </a:extLst>
          </p:cNvPr>
          <p:cNvSpPr>
            <a:spLocks noGrp="1"/>
          </p:cNvSpPr>
          <p:nvPr>
            <p:ph idx="1"/>
          </p:nvPr>
        </p:nvSpPr>
        <p:spPr/>
        <p:txBody>
          <a:bodyPr/>
          <a:lstStyle/>
          <a:p>
            <a:r>
              <a:rPr lang="lv-LV" dirty="0">
                <a:solidFill>
                  <a:schemeClr val="accent1">
                    <a:lumMod val="50000"/>
                  </a:schemeClr>
                </a:solidFill>
              </a:rPr>
              <a:t>Jo agrāk, jo labāk. Kad bērns sāk klausīties.</a:t>
            </a:r>
          </a:p>
          <a:p>
            <a:r>
              <a:rPr lang="lv-LV" dirty="0">
                <a:solidFill>
                  <a:schemeClr val="accent1">
                    <a:lumMod val="50000"/>
                  </a:schemeClr>
                </a:solidFill>
              </a:rPr>
              <a:t>Priekšā lasīšanas ieguvumi (līdz pat apm. 11-12 gadiem).</a:t>
            </a:r>
          </a:p>
          <a:p>
            <a:pPr marL="0" indent="0">
              <a:buNone/>
            </a:pPr>
            <a:endParaRPr lang="lv-LV" dirty="0">
              <a:solidFill>
                <a:schemeClr val="accent1">
                  <a:lumMod val="50000"/>
                </a:schemeClr>
              </a:solidFill>
            </a:endParaRPr>
          </a:p>
          <a:p>
            <a:r>
              <a:rPr lang="lv-LV" dirty="0">
                <a:solidFill>
                  <a:schemeClr val="accent1">
                    <a:lumMod val="50000"/>
                  </a:schemeClr>
                </a:solidFill>
              </a:rPr>
              <a:t>Kā lasīt? </a:t>
            </a:r>
          </a:p>
          <a:p>
            <a:pPr marL="0" indent="0">
              <a:buNone/>
            </a:pPr>
            <a:r>
              <a:rPr lang="lv-LV" dirty="0">
                <a:solidFill>
                  <a:schemeClr val="accent1">
                    <a:lumMod val="50000"/>
                  </a:schemeClr>
                </a:solidFill>
              </a:rPr>
              <a:t>- Priekšā lasīšana – atkārtota vienu un to pašu grāmatu lasīšana (detaļu pamanīšana).</a:t>
            </a:r>
          </a:p>
          <a:p>
            <a:pPr marL="0" indent="0">
              <a:buNone/>
            </a:pPr>
            <a:r>
              <a:rPr lang="lv-LV" dirty="0">
                <a:solidFill>
                  <a:schemeClr val="accent1">
                    <a:lumMod val="50000"/>
                  </a:schemeClr>
                </a:solidFill>
              </a:rPr>
              <a:t>- Priekšā lasīšana – dialogs ar bērnu.</a:t>
            </a:r>
          </a:p>
          <a:p>
            <a:endParaRPr lang="lv-LV" dirty="0"/>
          </a:p>
          <a:p>
            <a:endParaRPr lang="lv-LV" dirty="0"/>
          </a:p>
        </p:txBody>
      </p:sp>
    </p:spTree>
    <p:extLst>
      <p:ext uri="{BB962C8B-B14F-4D97-AF65-F5344CB8AC3E}">
        <p14:creationId xmlns:p14="http://schemas.microsoft.com/office/powerpoint/2010/main" val="11226982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6D3A-0FDE-40F5-BDE0-F0FBB4393B68}"/>
              </a:ext>
            </a:extLst>
          </p:cNvPr>
          <p:cNvSpPr>
            <a:spLocks noGrp="1"/>
          </p:cNvSpPr>
          <p:nvPr>
            <p:ph type="title"/>
          </p:nvPr>
        </p:nvSpPr>
        <p:spPr/>
        <p:txBody>
          <a:bodyPr/>
          <a:lstStyle/>
          <a:p>
            <a:r>
              <a:rPr lang="lv-LV" b="1" dirty="0">
                <a:solidFill>
                  <a:schemeClr val="accent2"/>
                </a:solidFill>
              </a:rPr>
              <a:t>2. Kad un kā lasīt ar bērniem grāmatas?</a:t>
            </a:r>
            <a:endParaRPr lang="lv-LV" dirty="0"/>
          </a:p>
        </p:txBody>
      </p:sp>
      <p:sp>
        <p:nvSpPr>
          <p:cNvPr id="3" name="Content Placeholder 2">
            <a:extLst>
              <a:ext uri="{FF2B5EF4-FFF2-40B4-BE49-F238E27FC236}">
                <a16:creationId xmlns:a16="http://schemas.microsoft.com/office/drawing/2014/main" id="{2F7D87C3-FC67-483F-8E1E-21ECAA65340B}"/>
              </a:ext>
            </a:extLst>
          </p:cNvPr>
          <p:cNvSpPr>
            <a:spLocks noGrp="1"/>
          </p:cNvSpPr>
          <p:nvPr>
            <p:ph idx="1"/>
          </p:nvPr>
        </p:nvSpPr>
        <p:spPr>
          <a:xfrm>
            <a:off x="838200" y="1825625"/>
            <a:ext cx="9652907" cy="4351338"/>
          </a:xfrm>
        </p:spPr>
        <p:txBody>
          <a:bodyPr/>
          <a:lstStyle/>
          <a:p>
            <a:pPr marL="0" indent="0">
              <a:buNone/>
            </a:pPr>
            <a:r>
              <a:rPr lang="lv-LV" dirty="0">
                <a:solidFill>
                  <a:schemeClr val="tx2"/>
                </a:solidFill>
              </a:rPr>
              <a:t>Lasīt nevis (priekš) bērniem (angļu valodā: </a:t>
            </a:r>
            <a:r>
              <a:rPr lang="lv-LV" i="1" dirty="0" err="1">
                <a:solidFill>
                  <a:schemeClr val="tx2"/>
                </a:solidFill>
              </a:rPr>
              <a:t>reading</a:t>
            </a:r>
            <a:r>
              <a:rPr lang="lv-LV" i="1" dirty="0">
                <a:solidFill>
                  <a:schemeClr val="tx2"/>
                </a:solidFill>
              </a:rPr>
              <a:t> to </a:t>
            </a:r>
            <a:r>
              <a:rPr lang="lv-LV" i="1" dirty="0" err="1">
                <a:solidFill>
                  <a:schemeClr val="tx2"/>
                </a:solidFill>
              </a:rPr>
              <a:t>children</a:t>
            </a:r>
            <a:r>
              <a:rPr lang="lv-LV" dirty="0">
                <a:solidFill>
                  <a:schemeClr val="tx2"/>
                </a:solidFill>
              </a:rPr>
              <a:t>), </a:t>
            </a:r>
          </a:p>
          <a:p>
            <a:pPr marL="0" indent="0">
              <a:buNone/>
            </a:pPr>
            <a:r>
              <a:rPr lang="lv-LV" dirty="0">
                <a:solidFill>
                  <a:schemeClr val="tx2"/>
                </a:solidFill>
              </a:rPr>
              <a:t>bet kopā AR bērniem (</a:t>
            </a:r>
            <a:r>
              <a:rPr lang="lv-LV" i="1" dirty="0" err="1">
                <a:solidFill>
                  <a:schemeClr val="tx2"/>
                </a:solidFill>
              </a:rPr>
              <a:t>with</a:t>
            </a:r>
            <a:r>
              <a:rPr lang="lv-LV" i="1" dirty="0">
                <a:solidFill>
                  <a:schemeClr val="tx2"/>
                </a:solidFill>
              </a:rPr>
              <a:t> </a:t>
            </a:r>
            <a:r>
              <a:rPr lang="lv-LV" i="1" dirty="0" err="1">
                <a:solidFill>
                  <a:schemeClr val="tx2"/>
                </a:solidFill>
              </a:rPr>
              <a:t>children</a:t>
            </a:r>
            <a:r>
              <a:rPr lang="lv-LV" dirty="0">
                <a:solidFill>
                  <a:schemeClr val="tx2"/>
                </a:solidFill>
              </a:rPr>
              <a:t>),</a:t>
            </a:r>
          </a:p>
          <a:p>
            <a:pPr marL="0" indent="0">
              <a:buNone/>
            </a:pPr>
            <a:endParaRPr lang="lv-LV" dirty="0">
              <a:solidFill>
                <a:schemeClr val="tx2"/>
              </a:solidFill>
            </a:endParaRPr>
          </a:p>
          <a:p>
            <a:pPr marL="0" indent="0">
              <a:buNone/>
            </a:pPr>
            <a:r>
              <a:rPr lang="lv-LV" dirty="0">
                <a:solidFill>
                  <a:schemeClr val="tx2"/>
                </a:solidFill>
              </a:rPr>
              <a:t>sarunājoties par izlasītajiem notikumiem un tēliem, atbildot uz bērnu jautājumiem, reaģējot uz viņu komentāriem (</a:t>
            </a:r>
            <a:r>
              <a:rPr lang="lv-LV" i="1" dirty="0" err="1">
                <a:solidFill>
                  <a:schemeClr val="tx2"/>
                </a:solidFill>
              </a:rPr>
              <a:t>interactive</a:t>
            </a:r>
            <a:r>
              <a:rPr lang="lv-LV" i="1" dirty="0">
                <a:solidFill>
                  <a:schemeClr val="tx2"/>
                </a:solidFill>
              </a:rPr>
              <a:t> </a:t>
            </a:r>
            <a:r>
              <a:rPr lang="lv-LV" i="1" dirty="0" err="1">
                <a:solidFill>
                  <a:schemeClr val="tx2"/>
                </a:solidFill>
              </a:rPr>
              <a:t>story</a:t>
            </a:r>
            <a:r>
              <a:rPr lang="lv-LV" i="1" dirty="0">
                <a:solidFill>
                  <a:schemeClr val="tx2"/>
                </a:solidFill>
              </a:rPr>
              <a:t> </a:t>
            </a:r>
            <a:r>
              <a:rPr lang="lv-LV" i="1" dirty="0" err="1">
                <a:solidFill>
                  <a:schemeClr val="tx2"/>
                </a:solidFill>
              </a:rPr>
              <a:t>reading</a:t>
            </a:r>
            <a:r>
              <a:rPr lang="lv-LV" dirty="0">
                <a:solidFill>
                  <a:schemeClr val="tx2"/>
                </a:solidFill>
              </a:rPr>
              <a:t>).</a:t>
            </a:r>
          </a:p>
          <a:p>
            <a:endParaRPr lang="lv-LV" dirty="0"/>
          </a:p>
        </p:txBody>
      </p:sp>
    </p:spTree>
    <p:extLst>
      <p:ext uri="{BB962C8B-B14F-4D97-AF65-F5344CB8AC3E}">
        <p14:creationId xmlns:p14="http://schemas.microsoft.com/office/powerpoint/2010/main" val="292833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168E-7615-48C9-B953-92118A06C916}"/>
              </a:ext>
            </a:extLst>
          </p:cNvPr>
          <p:cNvSpPr>
            <a:spLocks noGrp="1"/>
          </p:cNvSpPr>
          <p:nvPr>
            <p:ph type="title"/>
          </p:nvPr>
        </p:nvSpPr>
        <p:spPr/>
        <p:txBody>
          <a:bodyPr/>
          <a:lstStyle/>
          <a:p>
            <a:r>
              <a:rPr lang="lv-LV" b="1" dirty="0">
                <a:solidFill>
                  <a:schemeClr val="accent2"/>
                </a:solidFill>
              </a:rPr>
              <a:t>2. Kad un kā lasīt ar bērniem grāmatas?</a:t>
            </a:r>
            <a:endParaRPr lang="lv-LV" dirty="0"/>
          </a:p>
        </p:txBody>
      </p:sp>
      <p:pic>
        <p:nvPicPr>
          <p:cNvPr id="6" name="Content Placeholder 5">
            <a:extLst>
              <a:ext uri="{FF2B5EF4-FFF2-40B4-BE49-F238E27FC236}">
                <a16:creationId xmlns:a16="http://schemas.microsoft.com/office/drawing/2014/main" id="{BC4D57DA-D9F7-4E3F-A219-C2A47936D4A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1215" y="1663339"/>
            <a:ext cx="3260936" cy="4446730"/>
          </a:xfrm>
        </p:spPr>
      </p:pic>
      <p:sp>
        <p:nvSpPr>
          <p:cNvPr id="4" name="Content Placeholder 3">
            <a:extLst>
              <a:ext uri="{FF2B5EF4-FFF2-40B4-BE49-F238E27FC236}">
                <a16:creationId xmlns:a16="http://schemas.microsoft.com/office/drawing/2014/main" id="{36D1CAB6-551F-48D1-BC56-0B05F37F3DE8}"/>
              </a:ext>
            </a:extLst>
          </p:cNvPr>
          <p:cNvSpPr>
            <a:spLocks noGrp="1"/>
          </p:cNvSpPr>
          <p:nvPr>
            <p:ph sz="half" idx="2"/>
          </p:nvPr>
        </p:nvSpPr>
        <p:spPr>
          <a:xfrm>
            <a:off x="5641521" y="2881993"/>
            <a:ext cx="5712279" cy="3294970"/>
          </a:xfrm>
        </p:spPr>
        <p:txBody>
          <a:bodyPr/>
          <a:lstStyle/>
          <a:p>
            <a:r>
              <a:rPr lang="lv-LV" i="1" dirty="0">
                <a:solidFill>
                  <a:schemeClr val="tx2"/>
                </a:solidFill>
              </a:rPr>
              <a:t>Kas ir </a:t>
            </a:r>
            <a:r>
              <a:rPr lang="lv-LV" i="1" dirty="0" err="1">
                <a:solidFill>
                  <a:schemeClr val="tx2"/>
                </a:solidFill>
              </a:rPr>
              <a:t>Unalaška</a:t>
            </a:r>
            <a:r>
              <a:rPr lang="lv-LV" i="1" dirty="0">
                <a:solidFill>
                  <a:schemeClr val="tx2"/>
                </a:solidFill>
              </a:rPr>
              <a:t>? Kur tā atrodas?</a:t>
            </a:r>
          </a:p>
          <a:p>
            <a:r>
              <a:rPr lang="lv-LV" i="1" dirty="0">
                <a:solidFill>
                  <a:schemeClr val="tx2"/>
                </a:solidFill>
              </a:rPr>
              <a:t>Kad Maskavā bija olimpiskās spēles?</a:t>
            </a:r>
          </a:p>
          <a:p>
            <a:r>
              <a:rPr lang="lv-LV" i="1" dirty="0">
                <a:solidFill>
                  <a:schemeClr val="tx2"/>
                </a:solidFill>
              </a:rPr>
              <a:t>Kā viņi tur Krievijā zina Latvijas melno balzamu?</a:t>
            </a:r>
          </a:p>
          <a:p>
            <a:r>
              <a:rPr lang="lv-LV" i="1" dirty="0">
                <a:solidFill>
                  <a:schemeClr val="tx2"/>
                </a:solidFill>
              </a:rPr>
              <a:t>…</a:t>
            </a:r>
          </a:p>
          <a:p>
            <a:pPr marL="0" indent="0">
              <a:buNone/>
            </a:pPr>
            <a:endParaRPr lang="lv-LV" dirty="0"/>
          </a:p>
        </p:txBody>
      </p:sp>
    </p:spTree>
    <p:extLst>
      <p:ext uri="{BB962C8B-B14F-4D97-AF65-F5344CB8AC3E}">
        <p14:creationId xmlns:p14="http://schemas.microsoft.com/office/powerpoint/2010/main" val="294068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0E96-F815-4B73-83F7-6FBED6BF0A09}"/>
              </a:ext>
            </a:extLst>
          </p:cNvPr>
          <p:cNvSpPr>
            <a:spLocks noGrp="1"/>
          </p:cNvSpPr>
          <p:nvPr>
            <p:ph type="title"/>
          </p:nvPr>
        </p:nvSpPr>
        <p:spPr/>
        <p:txBody>
          <a:bodyPr/>
          <a:lstStyle/>
          <a:p>
            <a:r>
              <a:rPr lang="lv-LV" b="1" dirty="0">
                <a:solidFill>
                  <a:schemeClr val="accent2"/>
                </a:solidFill>
              </a:rPr>
              <a:t>2. Kad un kā lasīt ar bērniem grāmatas?</a:t>
            </a:r>
            <a:endParaRPr lang="lv-LV" dirty="0"/>
          </a:p>
        </p:txBody>
      </p:sp>
      <p:sp>
        <p:nvSpPr>
          <p:cNvPr id="3" name="Content Placeholder 2">
            <a:extLst>
              <a:ext uri="{FF2B5EF4-FFF2-40B4-BE49-F238E27FC236}">
                <a16:creationId xmlns:a16="http://schemas.microsoft.com/office/drawing/2014/main" id="{AD023242-CEBF-4864-ABA5-1AE58F2ABFE5}"/>
              </a:ext>
            </a:extLst>
          </p:cNvPr>
          <p:cNvSpPr>
            <a:spLocks noGrp="1"/>
          </p:cNvSpPr>
          <p:nvPr>
            <p:ph idx="1"/>
          </p:nvPr>
        </p:nvSpPr>
        <p:spPr>
          <a:xfrm>
            <a:off x="723503" y="1795980"/>
            <a:ext cx="10515600" cy="4351338"/>
          </a:xfrm>
        </p:spPr>
        <p:txBody>
          <a:bodyPr>
            <a:normAutofit fontScale="92500" lnSpcReduction="10000"/>
          </a:bodyPr>
          <a:lstStyle/>
          <a:p>
            <a:r>
              <a:rPr lang="lv-LV" dirty="0">
                <a:solidFill>
                  <a:schemeClr val="tx2"/>
                </a:solidFill>
              </a:rPr>
              <a:t>Sarunas ar bērnu lasīšanas laikā – bērns kā stāsta </a:t>
            </a:r>
            <a:r>
              <a:rPr lang="lv-LV" dirty="0" err="1">
                <a:solidFill>
                  <a:schemeClr val="tx2"/>
                </a:solidFill>
              </a:rPr>
              <a:t>līdzradītājs</a:t>
            </a:r>
            <a:r>
              <a:rPr lang="lv-LV" dirty="0">
                <a:solidFill>
                  <a:schemeClr val="tx2"/>
                </a:solidFill>
              </a:rPr>
              <a:t>, stāstnieks.</a:t>
            </a:r>
          </a:p>
          <a:p>
            <a:r>
              <a:rPr lang="lv-LV" dirty="0">
                <a:solidFill>
                  <a:schemeClr val="tx2"/>
                </a:solidFill>
              </a:rPr>
              <a:t>Pēc tam vieglāk atstāstīt izlasīto vai izstāstīt jebkuru citu autentiskā vidē piedzīvotu notikumu latviešu valodā.</a:t>
            </a:r>
          </a:p>
          <a:p>
            <a:r>
              <a:rPr lang="lv-LV" dirty="0">
                <a:solidFill>
                  <a:schemeClr val="tx2"/>
                </a:solidFill>
              </a:rPr>
              <a:t>Klausoties, runājot un līdz-pārdzīvojot, iesaistoties aktīvā grāmatu sižetu apspriešanā:</a:t>
            </a:r>
          </a:p>
          <a:p>
            <a:pPr>
              <a:buFontTx/>
              <a:buChar char="-"/>
            </a:pPr>
            <a:r>
              <a:rPr lang="lv-LV" dirty="0">
                <a:solidFill>
                  <a:schemeClr val="tx2"/>
                </a:solidFill>
              </a:rPr>
              <a:t>bērns lieto jaunus vai pazīstamus, bet līdz šim mazāk aktīvi izmantotus vārdus,</a:t>
            </a:r>
          </a:p>
          <a:p>
            <a:pPr>
              <a:buFontTx/>
              <a:buChar char="-"/>
            </a:pPr>
            <a:r>
              <a:rPr lang="lv-LV" dirty="0">
                <a:solidFill>
                  <a:schemeClr val="tx2"/>
                </a:solidFill>
              </a:rPr>
              <a:t>formulē jautājumus vai savus spriedumus.</a:t>
            </a:r>
          </a:p>
          <a:p>
            <a:r>
              <a:rPr lang="lv-LV" dirty="0">
                <a:solidFill>
                  <a:schemeClr val="tx2"/>
                </a:solidFill>
              </a:rPr>
              <a:t>Spēja izteikties mutvārdos, izvērstāks vārdu krājums, kas neaprobežojas tikai ar ikdienas sadzīves situācijām – priekšnoteikums lasīšanas prasmes attīstīšanā. </a:t>
            </a:r>
          </a:p>
          <a:p>
            <a:endParaRPr lang="lv-LV" dirty="0"/>
          </a:p>
        </p:txBody>
      </p:sp>
    </p:spTree>
    <p:extLst>
      <p:ext uri="{BB962C8B-B14F-4D97-AF65-F5344CB8AC3E}">
        <p14:creationId xmlns:p14="http://schemas.microsoft.com/office/powerpoint/2010/main" val="24669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D910-29B0-4459-85AD-C72832555927}"/>
              </a:ext>
            </a:extLst>
          </p:cNvPr>
          <p:cNvSpPr>
            <a:spLocks noGrp="1"/>
          </p:cNvSpPr>
          <p:nvPr>
            <p:ph type="title"/>
          </p:nvPr>
        </p:nvSpPr>
        <p:spPr/>
        <p:txBody>
          <a:bodyPr/>
          <a:lstStyle/>
          <a:p>
            <a:r>
              <a:rPr lang="lv-LV" b="1" dirty="0">
                <a:solidFill>
                  <a:schemeClr val="accent2"/>
                </a:solidFill>
              </a:rPr>
              <a:t>2. Kad un kā lasīt ar bērniem grāmatas?</a:t>
            </a:r>
          </a:p>
        </p:txBody>
      </p:sp>
      <p:sp>
        <p:nvSpPr>
          <p:cNvPr id="3" name="Content Placeholder 2">
            <a:extLst>
              <a:ext uri="{FF2B5EF4-FFF2-40B4-BE49-F238E27FC236}">
                <a16:creationId xmlns:a16="http://schemas.microsoft.com/office/drawing/2014/main" id="{71347B98-12EC-41DB-AA87-360313BA8FE4}"/>
              </a:ext>
            </a:extLst>
          </p:cNvPr>
          <p:cNvSpPr>
            <a:spLocks noGrp="1"/>
          </p:cNvSpPr>
          <p:nvPr>
            <p:ph idx="1"/>
          </p:nvPr>
        </p:nvSpPr>
        <p:spPr>
          <a:xfrm>
            <a:off x="696157" y="1985423"/>
            <a:ext cx="10515600" cy="4351338"/>
          </a:xfrm>
        </p:spPr>
        <p:txBody>
          <a:bodyPr/>
          <a:lstStyle/>
          <a:p>
            <a:pPr marL="0" indent="0">
              <a:buNone/>
            </a:pPr>
            <a:r>
              <a:rPr lang="lv-LV" dirty="0" err="1">
                <a:solidFill>
                  <a:schemeClr val="tx2"/>
                </a:solidFill>
              </a:rPr>
              <a:t>Montanari</a:t>
            </a:r>
            <a:r>
              <a:rPr lang="lv-LV" dirty="0">
                <a:solidFill>
                  <a:schemeClr val="tx2"/>
                </a:solidFill>
              </a:rPr>
              <a:t>, </a:t>
            </a:r>
            <a:r>
              <a:rPr lang="lv-LV" dirty="0" err="1">
                <a:solidFill>
                  <a:schemeClr val="tx2"/>
                </a:solidFill>
              </a:rPr>
              <a:t>Panagiotopoulou</a:t>
            </a:r>
            <a:r>
              <a:rPr lang="lv-LV" dirty="0">
                <a:solidFill>
                  <a:schemeClr val="tx2"/>
                </a:solidFill>
              </a:rPr>
              <a:t> (2019):</a:t>
            </a:r>
          </a:p>
          <a:p>
            <a:pPr marL="0" indent="0">
              <a:buNone/>
            </a:pPr>
            <a:endParaRPr lang="lv-LV" dirty="0">
              <a:solidFill>
                <a:schemeClr val="tx2"/>
              </a:solidFill>
            </a:endParaRPr>
          </a:p>
          <a:p>
            <a:pPr marL="514350" indent="-514350">
              <a:buAutoNum type="arabicParenR"/>
            </a:pPr>
            <a:r>
              <a:rPr lang="lv-LV" dirty="0">
                <a:solidFill>
                  <a:schemeClr val="tx2"/>
                </a:solidFill>
              </a:rPr>
              <a:t>ģimenes, kurās lasīšanas laikā un pēc lasīšanas ir vērojams dialogs ar bērniem, domu apmaiņa par izlasīto, par literāro un ikdienas pieredzi (t.s. «akadēmiķu» ģimenes); </a:t>
            </a:r>
          </a:p>
          <a:p>
            <a:pPr marL="514350" indent="-514350">
              <a:buAutoNum type="arabicParenR"/>
            </a:pPr>
            <a:r>
              <a:rPr lang="lv-LV" dirty="0">
                <a:solidFill>
                  <a:schemeClr val="tx2"/>
                </a:solidFill>
              </a:rPr>
              <a:t>ģimenes, kurās grāmata ir vairāk objekts, kas tiek lasīts, bērnus tik daudz neiesaistot sarunās, izvairoties no viņu jautājumiem, bērni lasīšanas laikā vairāk ir klusējošu klausītāju lomā.</a:t>
            </a:r>
          </a:p>
        </p:txBody>
      </p:sp>
    </p:spTree>
    <p:extLst>
      <p:ext uri="{BB962C8B-B14F-4D97-AF65-F5344CB8AC3E}">
        <p14:creationId xmlns:p14="http://schemas.microsoft.com/office/powerpoint/2010/main" val="145211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95F156-B0C0-47B1-8715-90139E618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70" y="1034960"/>
            <a:ext cx="3085430" cy="3969747"/>
          </a:xfrm>
          <a:prstGeom prst="rect">
            <a:avLst/>
          </a:prstGeom>
        </p:spPr>
      </p:pic>
      <p:pic>
        <p:nvPicPr>
          <p:cNvPr id="4" name="Picture 3">
            <a:extLst>
              <a:ext uri="{FF2B5EF4-FFF2-40B4-BE49-F238E27FC236}">
                <a16:creationId xmlns:a16="http://schemas.microsoft.com/office/drawing/2014/main" id="{EDBB8769-4B46-4372-AEB4-81BF01A77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379" y="222388"/>
            <a:ext cx="6214731" cy="5599500"/>
          </a:xfrm>
          <a:prstGeom prst="rect">
            <a:avLst/>
          </a:prstGeom>
        </p:spPr>
      </p:pic>
      <p:sp>
        <p:nvSpPr>
          <p:cNvPr id="5" name="Rectangle 4">
            <a:extLst>
              <a:ext uri="{FF2B5EF4-FFF2-40B4-BE49-F238E27FC236}">
                <a16:creationId xmlns:a16="http://schemas.microsoft.com/office/drawing/2014/main" id="{C506FA3F-CE5B-48E9-AB75-D68F20AC93F9}"/>
              </a:ext>
            </a:extLst>
          </p:cNvPr>
          <p:cNvSpPr/>
          <p:nvPr/>
        </p:nvSpPr>
        <p:spPr>
          <a:xfrm>
            <a:off x="6289441" y="6072288"/>
            <a:ext cx="4189032" cy="369332"/>
          </a:xfrm>
          <a:prstGeom prst="rect">
            <a:avLst/>
          </a:prstGeom>
        </p:spPr>
        <p:txBody>
          <a:bodyPr wrap="none">
            <a:spAutoFit/>
          </a:bodyPr>
          <a:lstStyle/>
          <a:p>
            <a:r>
              <a:rPr lang="lv-LV" dirty="0">
                <a:hlinkClick r:id="rId4"/>
              </a:rPr>
              <a:t>https://lielsmazs.lv/products/laimes-berni</a:t>
            </a:r>
            <a:r>
              <a:rPr lang="lv-LV" dirty="0"/>
              <a:t> </a:t>
            </a:r>
          </a:p>
        </p:txBody>
      </p:sp>
    </p:spTree>
    <p:extLst>
      <p:ext uri="{BB962C8B-B14F-4D97-AF65-F5344CB8AC3E}">
        <p14:creationId xmlns:p14="http://schemas.microsoft.com/office/powerpoint/2010/main" val="32808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B410-CB02-4A67-BA5B-5E8C139ADC42}"/>
              </a:ext>
            </a:extLst>
          </p:cNvPr>
          <p:cNvSpPr>
            <a:spLocks noGrp="1"/>
          </p:cNvSpPr>
          <p:nvPr>
            <p:ph type="title"/>
          </p:nvPr>
        </p:nvSpPr>
        <p:spPr/>
        <p:txBody>
          <a:bodyPr/>
          <a:lstStyle/>
          <a:p>
            <a:r>
              <a:rPr lang="lv-LV" b="1" dirty="0">
                <a:solidFill>
                  <a:schemeClr val="accent2"/>
                </a:solidFill>
              </a:rPr>
              <a:t>Lasītā stāsta </a:t>
            </a:r>
            <a:r>
              <a:rPr lang="lv-LV" b="1" dirty="0" err="1">
                <a:solidFill>
                  <a:schemeClr val="accent2"/>
                </a:solidFill>
              </a:rPr>
              <a:t>kontekstualizēšana</a:t>
            </a:r>
            <a:r>
              <a:rPr lang="lv-LV" b="1" dirty="0">
                <a:solidFill>
                  <a:schemeClr val="accent2"/>
                </a:solidFill>
              </a:rPr>
              <a:t>!</a:t>
            </a:r>
          </a:p>
        </p:txBody>
      </p:sp>
      <p:sp>
        <p:nvSpPr>
          <p:cNvPr id="3" name="Content Placeholder 2">
            <a:extLst>
              <a:ext uri="{FF2B5EF4-FFF2-40B4-BE49-F238E27FC236}">
                <a16:creationId xmlns:a16="http://schemas.microsoft.com/office/drawing/2014/main" id="{9ACDF069-DF07-4278-B73E-0EED2808C2E0}"/>
              </a:ext>
            </a:extLst>
          </p:cNvPr>
          <p:cNvSpPr>
            <a:spLocks noGrp="1"/>
          </p:cNvSpPr>
          <p:nvPr>
            <p:ph idx="1"/>
          </p:nvPr>
        </p:nvSpPr>
        <p:spPr>
          <a:xfrm>
            <a:off x="669471" y="1772359"/>
            <a:ext cx="9772650" cy="4351338"/>
          </a:xfrm>
        </p:spPr>
        <p:txBody>
          <a:bodyPr>
            <a:normAutofit fontScale="92500" lnSpcReduction="10000"/>
          </a:bodyPr>
          <a:lstStyle/>
          <a:p>
            <a:pPr marL="0" indent="0">
              <a:buNone/>
            </a:pPr>
            <a:r>
              <a:rPr lang="lv-LV" dirty="0">
                <a:solidFill>
                  <a:schemeClr val="tx2"/>
                </a:solidFill>
              </a:rPr>
              <a:t>Pieredze ar L. </a:t>
            </a:r>
            <a:r>
              <a:rPr lang="lv-LV" dirty="0" err="1">
                <a:solidFill>
                  <a:schemeClr val="tx2"/>
                </a:solidFill>
              </a:rPr>
              <a:t>Pastores</a:t>
            </a:r>
            <a:r>
              <a:rPr lang="lv-LV" dirty="0">
                <a:solidFill>
                  <a:schemeClr val="tx2"/>
                </a:solidFill>
              </a:rPr>
              <a:t> piedzīvojumu stāstu «Laimes bērni» (2021):</a:t>
            </a:r>
          </a:p>
          <a:p>
            <a:pPr>
              <a:buFontTx/>
              <a:buChar char="-"/>
            </a:pPr>
            <a:r>
              <a:rPr lang="lv-LV" i="1" dirty="0">
                <a:solidFill>
                  <a:schemeClr val="tx2"/>
                </a:solidFill>
              </a:rPr>
              <a:t>Vienu nodaļu – tu, vienu – es</a:t>
            </a:r>
            <a:r>
              <a:rPr lang="lv-LV" dirty="0">
                <a:solidFill>
                  <a:schemeClr val="tx2"/>
                </a:solidFill>
              </a:rPr>
              <a:t>.</a:t>
            </a:r>
          </a:p>
          <a:p>
            <a:pPr>
              <a:buFontTx/>
              <a:buChar char="-"/>
            </a:pPr>
            <a:r>
              <a:rPr lang="lv-LV" dirty="0">
                <a:solidFill>
                  <a:schemeClr val="tx2"/>
                </a:solidFill>
              </a:rPr>
              <a:t>Vārdi (</a:t>
            </a:r>
            <a:r>
              <a:rPr lang="lv-LV" i="1" dirty="0">
                <a:solidFill>
                  <a:schemeClr val="tx2"/>
                </a:solidFill>
              </a:rPr>
              <a:t>ciet klusu, neplāties, anakonda</a:t>
            </a:r>
            <a:r>
              <a:rPr lang="lv-LV" dirty="0">
                <a:solidFill>
                  <a:schemeClr val="tx2"/>
                </a:solidFill>
              </a:rPr>
              <a:t>)</a:t>
            </a:r>
          </a:p>
          <a:p>
            <a:pPr>
              <a:buFontTx/>
              <a:buChar char="-"/>
            </a:pPr>
            <a:r>
              <a:rPr lang="lv-LV" dirty="0">
                <a:solidFill>
                  <a:schemeClr val="tx2"/>
                </a:solidFill>
              </a:rPr>
              <a:t>Frazeoloģismi (</a:t>
            </a:r>
            <a:r>
              <a:rPr lang="lv-LV" i="1" dirty="0">
                <a:solidFill>
                  <a:schemeClr val="tx2"/>
                </a:solidFill>
              </a:rPr>
              <a:t>neskati vīru no cepures; atnāca ar iežmiegtu asti kājstarpē</a:t>
            </a:r>
            <a:r>
              <a:rPr lang="lv-LV" dirty="0">
                <a:solidFill>
                  <a:schemeClr val="tx2"/>
                </a:solidFill>
              </a:rPr>
              <a:t>)</a:t>
            </a:r>
          </a:p>
          <a:p>
            <a:pPr>
              <a:buFontTx/>
              <a:buChar char="-"/>
            </a:pPr>
            <a:r>
              <a:rPr lang="lv-LV" i="1" dirty="0">
                <a:solidFill>
                  <a:schemeClr val="tx2"/>
                </a:solidFill>
              </a:rPr>
              <a:t>Kas ir Laime? Kur ir Venecuēlas džungļi? Kā izskatās anakonda? Kāpēc sieva Laimi pameta? </a:t>
            </a:r>
          </a:p>
          <a:p>
            <a:pPr marL="0" indent="0">
              <a:buNone/>
            </a:pPr>
            <a:endParaRPr lang="lv-LV" dirty="0">
              <a:solidFill>
                <a:schemeClr val="tx2"/>
              </a:solidFill>
            </a:endParaRPr>
          </a:p>
          <a:p>
            <a:pPr marL="0" indent="0">
              <a:buNone/>
            </a:pPr>
            <a:r>
              <a:rPr lang="lv-LV" dirty="0">
                <a:solidFill>
                  <a:schemeClr val="tx2"/>
                </a:solidFill>
              </a:rPr>
              <a:t>Jo tālāk aprakstītie notikumi ir no bērniem piedzīvotās vides un laika, jo vairāk skaidrojumu un sarunu būs nepieciešams.</a:t>
            </a:r>
          </a:p>
          <a:p>
            <a:pPr marL="0" indent="0">
              <a:buNone/>
            </a:pPr>
            <a:endParaRPr lang="lv-LV" dirty="0"/>
          </a:p>
        </p:txBody>
      </p:sp>
    </p:spTree>
    <p:extLst>
      <p:ext uri="{BB962C8B-B14F-4D97-AF65-F5344CB8AC3E}">
        <p14:creationId xmlns:p14="http://schemas.microsoft.com/office/powerpoint/2010/main" val="269989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ECCD-CCEB-489E-9176-EC0F622F79D5}"/>
              </a:ext>
            </a:extLst>
          </p:cNvPr>
          <p:cNvSpPr>
            <a:spLocks noGrp="1"/>
          </p:cNvSpPr>
          <p:nvPr>
            <p:ph type="title"/>
          </p:nvPr>
        </p:nvSpPr>
        <p:spPr/>
        <p:txBody>
          <a:bodyPr/>
          <a:lstStyle/>
          <a:p>
            <a:r>
              <a:rPr lang="lv-LV" b="1" dirty="0">
                <a:solidFill>
                  <a:schemeClr val="accent2"/>
                </a:solidFill>
              </a:rPr>
              <a:t>Lasīšana un skatīšanās (filmas) – kad?</a:t>
            </a:r>
          </a:p>
        </p:txBody>
      </p:sp>
      <p:sp>
        <p:nvSpPr>
          <p:cNvPr id="3" name="Content Placeholder 2">
            <a:extLst>
              <a:ext uri="{FF2B5EF4-FFF2-40B4-BE49-F238E27FC236}">
                <a16:creationId xmlns:a16="http://schemas.microsoft.com/office/drawing/2014/main" id="{EBC0199A-4E96-4704-9910-F71C6B048A7F}"/>
              </a:ext>
            </a:extLst>
          </p:cNvPr>
          <p:cNvSpPr>
            <a:spLocks noGrp="1"/>
          </p:cNvSpPr>
          <p:nvPr>
            <p:ph idx="1"/>
          </p:nvPr>
        </p:nvSpPr>
        <p:spPr>
          <a:xfrm>
            <a:off x="705035" y="2340530"/>
            <a:ext cx="10515600" cy="4351338"/>
          </a:xfrm>
        </p:spPr>
        <p:txBody>
          <a:bodyPr>
            <a:normAutofit/>
          </a:bodyPr>
          <a:lstStyle/>
          <a:p>
            <a:r>
              <a:rPr lang="lv-LV" dirty="0">
                <a:solidFill>
                  <a:schemeClr val="tx2"/>
                </a:solidFill>
              </a:rPr>
              <a:t>Līdz apm. 2 gadu vecumam bērni grūti veido saikni starp (ekrānos) redzēto un viņu dzīves kontekstu (maza jēga no skatīšanās, jauni vārdi arī </a:t>
            </a:r>
            <a:r>
              <a:rPr lang="lv-LV" i="1" dirty="0">
                <a:solidFill>
                  <a:schemeClr val="tx2"/>
                </a:solidFill>
              </a:rPr>
              <a:t>nepielīp</a:t>
            </a:r>
            <a:r>
              <a:rPr lang="lv-LV" dirty="0">
                <a:solidFill>
                  <a:schemeClr val="tx2"/>
                </a:solidFill>
              </a:rPr>
              <a:t>, jo trūkst konteksta).</a:t>
            </a:r>
          </a:p>
          <a:p>
            <a:r>
              <a:rPr lang="lv-LV" dirty="0">
                <a:solidFill>
                  <a:schemeClr val="tx2"/>
                </a:solidFill>
              </a:rPr>
              <a:t>Dialogs par redzēto, sarunas par kontekstu, kas ir būtisks valodas apguvē.</a:t>
            </a:r>
          </a:p>
          <a:p>
            <a:r>
              <a:rPr lang="lv-LV" dirty="0">
                <a:solidFill>
                  <a:schemeClr val="tx2"/>
                </a:solidFill>
              </a:rPr>
              <a:t> 3-4 gadu vecumā dzīves pieredze, valodas lietojums ģimenē veido labāku konteksta izjūtu, piem., par filmās redzamajiem notikumiem.</a:t>
            </a:r>
          </a:p>
        </p:txBody>
      </p:sp>
    </p:spTree>
    <p:extLst>
      <p:ext uri="{BB962C8B-B14F-4D97-AF65-F5344CB8AC3E}">
        <p14:creationId xmlns:p14="http://schemas.microsoft.com/office/powerpoint/2010/main" val="165775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A81D-5C59-4681-A2DA-865CD65667BD}"/>
              </a:ext>
            </a:extLst>
          </p:cNvPr>
          <p:cNvSpPr>
            <a:spLocks noGrp="1"/>
          </p:cNvSpPr>
          <p:nvPr>
            <p:ph type="title"/>
          </p:nvPr>
        </p:nvSpPr>
        <p:spPr/>
        <p:txBody>
          <a:bodyPr/>
          <a:lstStyle/>
          <a:p>
            <a:r>
              <a:rPr lang="lv-LV" b="1" dirty="0">
                <a:solidFill>
                  <a:schemeClr val="accent2"/>
                </a:solidFill>
              </a:rPr>
              <a:t>3. Vai skola var iemācīt «mīlēt» lasīt?</a:t>
            </a:r>
          </a:p>
        </p:txBody>
      </p:sp>
      <p:sp>
        <p:nvSpPr>
          <p:cNvPr id="3" name="Content Placeholder 2">
            <a:extLst>
              <a:ext uri="{FF2B5EF4-FFF2-40B4-BE49-F238E27FC236}">
                <a16:creationId xmlns:a16="http://schemas.microsoft.com/office/drawing/2014/main" id="{86156DC9-A10D-4315-AB67-967CC297D9CE}"/>
              </a:ext>
            </a:extLst>
          </p:cNvPr>
          <p:cNvSpPr>
            <a:spLocks noGrp="1"/>
          </p:cNvSpPr>
          <p:nvPr>
            <p:ph idx="1"/>
          </p:nvPr>
        </p:nvSpPr>
        <p:spPr/>
        <p:txBody>
          <a:bodyPr/>
          <a:lstStyle/>
          <a:p>
            <a:r>
              <a:rPr lang="lv-LV" dirty="0">
                <a:solidFill>
                  <a:schemeClr val="tx2"/>
                </a:solidFill>
              </a:rPr>
              <a:t>Primāri – ģimenes loma. Ģimenes locekļi kā paraugs.</a:t>
            </a:r>
          </a:p>
          <a:p>
            <a:pPr marL="0" indent="0">
              <a:buNone/>
            </a:pPr>
            <a:endParaRPr lang="lv-LV" dirty="0">
              <a:solidFill>
                <a:schemeClr val="tx2"/>
              </a:solidFill>
            </a:endParaRPr>
          </a:p>
          <a:p>
            <a:r>
              <a:rPr lang="lv-LV" dirty="0">
                <a:solidFill>
                  <a:schemeClr val="tx2"/>
                </a:solidFill>
              </a:rPr>
              <a:t>Pati skola – nē!</a:t>
            </a:r>
          </a:p>
          <a:p>
            <a:r>
              <a:rPr lang="lv-LV" dirty="0">
                <a:solidFill>
                  <a:schemeClr val="tx2"/>
                </a:solidFill>
              </a:rPr>
              <a:t>Taču! Skolā arī var būt cilvēki, kam bērns vēlas līdzināties, ko grib atdarināt: </a:t>
            </a:r>
          </a:p>
          <a:p>
            <a:pPr>
              <a:buFontTx/>
              <a:buChar char="-"/>
            </a:pPr>
            <a:r>
              <a:rPr lang="lv-LV" dirty="0">
                <a:solidFill>
                  <a:schemeClr val="tx2"/>
                </a:solidFill>
              </a:rPr>
              <a:t>skolotāji-personības, aizrautīgi </a:t>
            </a:r>
            <a:r>
              <a:rPr lang="lv-LV" i="1" dirty="0">
                <a:solidFill>
                  <a:schemeClr val="tx2"/>
                </a:solidFill>
              </a:rPr>
              <a:t>grāmatu tārpi</a:t>
            </a:r>
          </a:p>
          <a:p>
            <a:pPr>
              <a:buFontTx/>
              <a:buChar char="-"/>
            </a:pPr>
            <a:r>
              <a:rPr lang="lv-LV" dirty="0" err="1">
                <a:solidFill>
                  <a:schemeClr val="tx2"/>
                </a:solidFill>
              </a:rPr>
              <a:t>klasesbiedri</a:t>
            </a:r>
            <a:r>
              <a:rPr lang="lv-LV" dirty="0">
                <a:solidFill>
                  <a:schemeClr val="tx2"/>
                </a:solidFill>
              </a:rPr>
              <a:t>-personības, aizrautīgi </a:t>
            </a:r>
            <a:r>
              <a:rPr lang="lv-LV" i="1" dirty="0">
                <a:solidFill>
                  <a:schemeClr val="tx2"/>
                </a:solidFill>
              </a:rPr>
              <a:t>grāmatu tārpi</a:t>
            </a:r>
            <a:r>
              <a:rPr lang="lv-LV" dirty="0">
                <a:solidFill>
                  <a:schemeClr val="tx2"/>
                </a:solidFill>
              </a:rPr>
              <a:t>.</a:t>
            </a:r>
          </a:p>
          <a:p>
            <a:pPr marL="0" indent="0">
              <a:buNone/>
            </a:pPr>
            <a:endParaRPr lang="lv-LV" dirty="0"/>
          </a:p>
        </p:txBody>
      </p:sp>
    </p:spTree>
    <p:extLst>
      <p:ext uri="{BB962C8B-B14F-4D97-AF65-F5344CB8AC3E}">
        <p14:creationId xmlns:p14="http://schemas.microsoft.com/office/powerpoint/2010/main" val="42369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CB6C-7C88-455F-AC4F-B97FAF463E2A}"/>
              </a:ext>
            </a:extLst>
          </p:cNvPr>
          <p:cNvSpPr>
            <a:spLocks noGrp="1"/>
          </p:cNvSpPr>
          <p:nvPr>
            <p:ph type="title"/>
          </p:nvPr>
        </p:nvSpPr>
        <p:spPr/>
        <p:txBody>
          <a:bodyPr/>
          <a:lstStyle/>
          <a:p>
            <a:r>
              <a:rPr lang="lv-LV" b="1" dirty="0">
                <a:solidFill>
                  <a:schemeClr val="accent2"/>
                </a:solidFill>
              </a:rPr>
              <a:t>Jautājumi pārdomām un ceļā uz atbildēm</a:t>
            </a:r>
          </a:p>
        </p:txBody>
      </p:sp>
      <p:sp>
        <p:nvSpPr>
          <p:cNvPr id="3" name="Content Placeholder 2">
            <a:extLst>
              <a:ext uri="{FF2B5EF4-FFF2-40B4-BE49-F238E27FC236}">
                <a16:creationId xmlns:a16="http://schemas.microsoft.com/office/drawing/2014/main" id="{73BAB740-CF50-4D7F-BED6-70CB86204CA8}"/>
              </a:ext>
            </a:extLst>
          </p:cNvPr>
          <p:cNvSpPr>
            <a:spLocks noGrp="1"/>
          </p:cNvSpPr>
          <p:nvPr>
            <p:ph idx="1"/>
          </p:nvPr>
        </p:nvSpPr>
        <p:spPr>
          <a:xfrm>
            <a:off x="838200" y="2242875"/>
            <a:ext cx="10515600" cy="4351338"/>
          </a:xfrm>
        </p:spPr>
        <p:txBody>
          <a:bodyPr/>
          <a:lstStyle/>
          <a:p>
            <a:pPr marL="514350" indent="-514350">
              <a:buFont typeface="+mj-lt"/>
              <a:buAutoNum type="arabicPeriod"/>
            </a:pPr>
            <a:r>
              <a:rPr lang="lv-LV" dirty="0">
                <a:solidFill>
                  <a:schemeClr val="accent1">
                    <a:lumMod val="50000"/>
                  </a:schemeClr>
                </a:solidFill>
              </a:rPr>
              <a:t>Kāpēc ir svarīgi, ka bērni lasa? </a:t>
            </a:r>
          </a:p>
          <a:p>
            <a:pPr marL="514350" indent="-514350">
              <a:buFont typeface="+mj-lt"/>
              <a:buAutoNum type="arabicPeriod"/>
            </a:pPr>
            <a:r>
              <a:rPr lang="lv-LV" dirty="0">
                <a:solidFill>
                  <a:schemeClr val="accent1">
                    <a:lumMod val="50000"/>
                  </a:schemeClr>
                </a:solidFill>
              </a:rPr>
              <a:t>Kad un kā lasīt ar bērniem grāmatas?</a:t>
            </a:r>
          </a:p>
          <a:p>
            <a:pPr marL="514350" indent="-514350">
              <a:buFont typeface="+mj-lt"/>
              <a:buAutoNum type="arabicPeriod"/>
            </a:pPr>
            <a:r>
              <a:rPr lang="lv-LV" dirty="0">
                <a:solidFill>
                  <a:schemeClr val="accent1">
                    <a:lumMod val="50000"/>
                  </a:schemeClr>
                </a:solidFill>
              </a:rPr>
              <a:t>Vai skola var iemācīt «mīlēt» lasīt?</a:t>
            </a:r>
          </a:p>
          <a:p>
            <a:pPr marL="514350" indent="-514350">
              <a:buFont typeface="+mj-lt"/>
              <a:buAutoNum type="arabicPeriod"/>
            </a:pPr>
            <a:r>
              <a:rPr lang="lv-LV" dirty="0">
                <a:solidFill>
                  <a:schemeClr val="accent1">
                    <a:lumMod val="50000"/>
                  </a:schemeClr>
                </a:solidFill>
              </a:rPr>
              <a:t>Kā izvēlēties grāmatas?</a:t>
            </a:r>
          </a:p>
          <a:p>
            <a:pPr marL="0" indent="0">
              <a:buNone/>
            </a:pPr>
            <a:endParaRPr lang="lv-LV" dirty="0"/>
          </a:p>
        </p:txBody>
      </p:sp>
    </p:spTree>
    <p:extLst>
      <p:ext uri="{BB962C8B-B14F-4D97-AF65-F5344CB8AC3E}">
        <p14:creationId xmlns:p14="http://schemas.microsoft.com/office/powerpoint/2010/main" val="23343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8B97-9A0E-4161-ACC5-061787289F1C}"/>
              </a:ext>
            </a:extLst>
          </p:cNvPr>
          <p:cNvSpPr>
            <a:spLocks noGrp="1"/>
          </p:cNvSpPr>
          <p:nvPr>
            <p:ph type="title"/>
          </p:nvPr>
        </p:nvSpPr>
        <p:spPr>
          <a:xfrm>
            <a:off x="838200" y="500062"/>
            <a:ext cx="10515600" cy="1325563"/>
          </a:xfrm>
        </p:spPr>
        <p:txBody>
          <a:bodyPr/>
          <a:lstStyle/>
          <a:p>
            <a:r>
              <a:rPr lang="lv-LV" b="1" dirty="0">
                <a:solidFill>
                  <a:schemeClr val="accent2"/>
                </a:solidFill>
              </a:rPr>
              <a:t>4. Kā izvēlēties grāmatas? </a:t>
            </a:r>
            <a:r>
              <a:rPr lang="lv-LV" dirty="0">
                <a:solidFill>
                  <a:schemeClr val="tx2"/>
                </a:solidFill>
              </a:rPr>
              <a:t/>
            </a:r>
            <a:br>
              <a:rPr lang="lv-LV" dirty="0">
                <a:solidFill>
                  <a:schemeClr val="tx2"/>
                </a:solidFill>
              </a:rPr>
            </a:br>
            <a:endParaRPr lang="lv-LV" dirty="0"/>
          </a:p>
        </p:txBody>
      </p:sp>
      <p:sp>
        <p:nvSpPr>
          <p:cNvPr id="3" name="Content Placeholder 2">
            <a:extLst>
              <a:ext uri="{FF2B5EF4-FFF2-40B4-BE49-F238E27FC236}">
                <a16:creationId xmlns:a16="http://schemas.microsoft.com/office/drawing/2014/main" id="{CFF16EAA-F9B9-466B-9088-D98C44AA9EA3}"/>
              </a:ext>
            </a:extLst>
          </p:cNvPr>
          <p:cNvSpPr>
            <a:spLocks noGrp="1"/>
          </p:cNvSpPr>
          <p:nvPr>
            <p:ph idx="1"/>
          </p:nvPr>
        </p:nvSpPr>
        <p:spPr/>
        <p:txBody>
          <a:bodyPr/>
          <a:lstStyle/>
          <a:p>
            <a:pPr>
              <a:buFontTx/>
              <a:buChar char="-"/>
            </a:pPr>
            <a:r>
              <a:rPr lang="lv-LV" dirty="0">
                <a:solidFill>
                  <a:schemeClr val="tx2"/>
                </a:solidFill>
              </a:rPr>
              <a:t>Kā jūs izvēlaties grāmatu, ko lasīsiet?</a:t>
            </a:r>
          </a:p>
          <a:p>
            <a:pPr marL="0" indent="0">
              <a:buNone/>
            </a:pPr>
            <a:endParaRPr lang="lv-LV" dirty="0">
              <a:solidFill>
                <a:schemeClr val="tx2"/>
              </a:solidFill>
            </a:endParaRPr>
          </a:p>
          <a:p>
            <a:pPr>
              <a:buFontTx/>
              <a:buChar char="-"/>
            </a:pPr>
            <a:r>
              <a:rPr lang="lv-LV" dirty="0">
                <a:solidFill>
                  <a:schemeClr val="tx2"/>
                </a:solidFill>
              </a:rPr>
              <a:t>Lasot pašiem, zinot, kas jauns latviski izdotajās grāmatās.</a:t>
            </a:r>
          </a:p>
          <a:p>
            <a:pPr>
              <a:buFontTx/>
              <a:buChar char="-"/>
            </a:pPr>
            <a:r>
              <a:rPr lang="lv-LV" dirty="0">
                <a:solidFill>
                  <a:schemeClr val="tx2"/>
                </a:solidFill>
              </a:rPr>
              <a:t>Kopā ar bērniem – ejot uz bibliotēku. Uz grāmatu veikalu.</a:t>
            </a:r>
          </a:p>
          <a:p>
            <a:endParaRPr lang="lv-LV" dirty="0"/>
          </a:p>
        </p:txBody>
      </p:sp>
      <p:pic>
        <p:nvPicPr>
          <p:cNvPr id="4" name="Picture 3">
            <a:extLst>
              <a:ext uri="{FF2B5EF4-FFF2-40B4-BE49-F238E27FC236}">
                <a16:creationId xmlns:a16="http://schemas.microsoft.com/office/drawing/2014/main" id="{4ED1BC82-9F5F-4A0D-A3BB-096F23FEACE6}"/>
              </a:ext>
            </a:extLst>
          </p:cNvPr>
          <p:cNvPicPr>
            <a:picLocks noChangeAspect="1"/>
          </p:cNvPicPr>
          <p:nvPr/>
        </p:nvPicPr>
        <p:blipFill>
          <a:blip r:embed="rId2"/>
          <a:stretch>
            <a:fillRect/>
          </a:stretch>
        </p:blipFill>
        <p:spPr>
          <a:xfrm>
            <a:off x="9780813" y="3404281"/>
            <a:ext cx="2264229" cy="3079352"/>
          </a:xfrm>
          <a:prstGeom prst="rect">
            <a:avLst/>
          </a:prstGeom>
        </p:spPr>
      </p:pic>
    </p:spTree>
    <p:extLst>
      <p:ext uri="{BB962C8B-B14F-4D97-AF65-F5344CB8AC3E}">
        <p14:creationId xmlns:p14="http://schemas.microsoft.com/office/powerpoint/2010/main" val="35092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3C4F-B947-4758-9BE6-775D210FC696}"/>
              </a:ext>
            </a:extLst>
          </p:cNvPr>
          <p:cNvSpPr>
            <a:spLocks noGrp="1"/>
          </p:cNvSpPr>
          <p:nvPr>
            <p:ph type="title"/>
          </p:nvPr>
        </p:nvSpPr>
        <p:spPr/>
        <p:txBody>
          <a:bodyPr/>
          <a:lstStyle/>
          <a:p>
            <a:r>
              <a:rPr lang="lv-LV" b="1" dirty="0">
                <a:solidFill>
                  <a:schemeClr val="accent2"/>
                </a:solidFill>
              </a:rPr>
              <a:t>Paldies par uzmanību! Jautājumi?</a:t>
            </a:r>
          </a:p>
        </p:txBody>
      </p:sp>
      <p:sp>
        <p:nvSpPr>
          <p:cNvPr id="3" name="Content Placeholder 2">
            <a:extLst>
              <a:ext uri="{FF2B5EF4-FFF2-40B4-BE49-F238E27FC236}">
                <a16:creationId xmlns:a16="http://schemas.microsoft.com/office/drawing/2014/main" id="{64EC9012-8216-45B0-AFD6-D46651AEE8E6}"/>
              </a:ext>
            </a:extLst>
          </p:cNvPr>
          <p:cNvSpPr>
            <a:spLocks noGrp="1"/>
          </p:cNvSpPr>
          <p:nvPr>
            <p:ph idx="1"/>
          </p:nvPr>
        </p:nvSpPr>
        <p:spPr/>
        <p:txBody>
          <a:bodyPr/>
          <a:lstStyle/>
          <a:p>
            <a:pPr marL="0" indent="0">
              <a:buNone/>
            </a:pPr>
            <a:endParaRPr lang="lv-LV" dirty="0"/>
          </a:p>
        </p:txBody>
      </p:sp>
      <p:pic>
        <p:nvPicPr>
          <p:cNvPr id="4" name="Picture 3">
            <a:extLst>
              <a:ext uri="{FF2B5EF4-FFF2-40B4-BE49-F238E27FC236}">
                <a16:creationId xmlns:a16="http://schemas.microsoft.com/office/drawing/2014/main" id="{295834F4-9734-4173-976E-C5348525DE05}"/>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16436" y="2066594"/>
            <a:ext cx="5896685" cy="3930346"/>
          </a:xfrm>
          <a:prstGeom prst="rect">
            <a:avLst/>
          </a:prstGeom>
        </p:spPr>
      </p:pic>
      <p:sp>
        <p:nvSpPr>
          <p:cNvPr id="5" name="TextBox 4">
            <a:extLst>
              <a:ext uri="{FF2B5EF4-FFF2-40B4-BE49-F238E27FC236}">
                <a16:creationId xmlns:a16="http://schemas.microsoft.com/office/drawing/2014/main" id="{C2A854CD-B65F-464E-BC55-432C43EE1011}"/>
              </a:ext>
            </a:extLst>
          </p:cNvPr>
          <p:cNvSpPr txBox="1"/>
          <p:nvPr/>
        </p:nvSpPr>
        <p:spPr>
          <a:xfrm>
            <a:off x="2243328" y="6105750"/>
            <a:ext cx="2524615" cy="369332"/>
          </a:xfrm>
          <a:prstGeom prst="rect">
            <a:avLst/>
          </a:prstGeom>
          <a:noFill/>
        </p:spPr>
        <p:txBody>
          <a:bodyPr wrap="square" rtlCol="0">
            <a:spAutoFit/>
          </a:bodyPr>
          <a:lstStyle/>
          <a:p>
            <a:r>
              <a:rPr lang="lv-LV" sz="900">
                <a:hlinkClick r:id="rId3" tooltip="https://commons.wikimedia.org/wiki/File:Child_reading_at_Brookline_Booksmith.jpg"/>
              </a:rPr>
              <a:t>This Photo</a:t>
            </a:r>
            <a:r>
              <a:rPr lang="lv-LV" sz="900"/>
              <a:t> by Unknown Author is licensed under </a:t>
            </a:r>
            <a:r>
              <a:rPr lang="lv-LV" sz="900">
                <a:hlinkClick r:id="rId4" tooltip="https://creativecommons.org/licenses/by-sa/3.0/"/>
              </a:rPr>
              <a:t>CC BY-SA</a:t>
            </a:r>
            <a:endParaRPr lang="lv-LV" sz="900"/>
          </a:p>
        </p:txBody>
      </p:sp>
    </p:spTree>
    <p:extLst>
      <p:ext uri="{BB962C8B-B14F-4D97-AF65-F5344CB8AC3E}">
        <p14:creationId xmlns:p14="http://schemas.microsoft.com/office/powerpoint/2010/main" val="17980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C351-FE27-4693-A881-05C5FFE83A95}"/>
              </a:ext>
            </a:extLst>
          </p:cNvPr>
          <p:cNvSpPr>
            <a:spLocks noGrp="1"/>
          </p:cNvSpPr>
          <p:nvPr>
            <p:ph type="title"/>
          </p:nvPr>
        </p:nvSpPr>
        <p:spPr>
          <a:xfrm>
            <a:off x="765329" y="71210"/>
            <a:ext cx="10515600" cy="1325563"/>
          </a:xfrm>
        </p:spPr>
        <p:txBody>
          <a:bodyPr/>
          <a:lstStyle/>
          <a:p>
            <a:r>
              <a:rPr lang="lv-LV" dirty="0">
                <a:solidFill>
                  <a:schemeClr val="accent2"/>
                </a:solidFill>
              </a:rPr>
              <a:t>Intervija ar </a:t>
            </a:r>
            <a:r>
              <a:rPr lang="lv-LV" b="1" i="1" dirty="0">
                <a:solidFill>
                  <a:schemeClr val="accent2"/>
                </a:solidFill>
              </a:rPr>
              <a:t>Kirsten </a:t>
            </a:r>
            <a:r>
              <a:rPr lang="lv-LV" b="1" i="1" dirty="0" err="1">
                <a:solidFill>
                  <a:schemeClr val="accent2"/>
                </a:solidFill>
              </a:rPr>
              <a:t>Boie</a:t>
            </a:r>
            <a:r>
              <a:rPr lang="lv-LV" b="1" i="1" dirty="0">
                <a:solidFill>
                  <a:schemeClr val="accent2"/>
                </a:solidFill>
              </a:rPr>
              <a:t> </a:t>
            </a:r>
            <a:r>
              <a:rPr lang="lv-LV" dirty="0">
                <a:solidFill>
                  <a:schemeClr val="accent2"/>
                </a:solidFill>
              </a:rPr>
              <a:t>(2020):</a:t>
            </a:r>
          </a:p>
        </p:txBody>
      </p:sp>
      <p:sp>
        <p:nvSpPr>
          <p:cNvPr id="3" name="Content Placeholder 2">
            <a:extLst>
              <a:ext uri="{FF2B5EF4-FFF2-40B4-BE49-F238E27FC236}">
                <a16:creationId xmlns:a16="http://schemas.microsoft.com/office/drawing/2014/main" id="{D3CFF271-85B3-4EE1-811E-90BB72EB3832}"/>
              </a:ext>
            </a:extLst>
          </p:cNvPr>
          <p:cNvSpPr>
            <a:spLocks noGrp="1"/>
          </p:cNvSpPr>
          <p:nvPr>
            <p:ph idx="1"/>
          </p:nvPr>
        </p:nvSpPr>
        <p:spPr>
          <a:xfrm>
            <a:off x="765329" y="1396773"/>
            <a:ext cx="10661342" cy="4841505"/>
          </a:xfrm>
        </p:spPr>
        <p:txBody>
          <a:bodyPr>
            <a:normAutofit fontScale="85000" lnSpcReduction="20000"/>
          </a:bodyPr>
          <a:lstStyle/>
          <a:p>
            <a:pPr marL="0" indent="0">
              <a:buNone/>
            </a:pPr>
            <a:r>
              <a:rPr lang="lv-LV" b="1" dirty="0">
                <a:solidFill>
                  <a:schemeClr val="tx2"/>
                </a:solidFill>
              </a:rPr>
              <a:t>Vērtīgākais lasīšanā</a:t>
            </a:r>
            <a:r>
              <a:rPr lang="lv-LV" dirty="0">
                <a:solidFill>
                  <a:schemeClr val="tx2"/>
                </a:solidFill>
              </a:rPr>
              <a:t>: </a:t>
            </a:r>
          </a:p>
          <a:p>
            <a:pPr>
              <a:buFontTx/>
              <a:buChar char="-"/>
            </a:pPr>
            <a:r>
              <a:rPr lang="lv-LV" dirty="0">
                <a:solidFill>
                  <a:schemeClr val="tx2"/>
                </a:solidFill>
              </a:rPr>
              <a:t>bērniem priekšā netiek noliktas gatavas bildes, tās ir jāiztēlojas pašiem</a:t>
            </a:r>
          </a:p>
          <a:p>
            <a:pPr marL="0" indent="0">
              <a:buNone/>
            </a:pPr>
            <a:endParaRPr lang="lv-LV" dirty="0">
              <a:solidFill>
                <a:schemeClr val="tx2"/>
              </a:solidFill>
            </a:endParaRPr>
          </a:p>
          <a:p>
            <a:pPr marL="0" indent="0">
              <a:buNone/>
            </a:pPr>
            <a:r>
              <a:rPr lang="lv-LV" dirty="0">
                <a:solidFill>
                  <a:schemeClr val="tx2"/>
                </a:solidFill>
              </a:rPr>
              <a:t>Ir arī bērni, kuriem iztēle ir vājāka, </a:t>
            </a:r>
            <a:r>
              <a:rPr lang="lv-LV" dirty="0" err="1">
                <a:solidFill>
                  <a:schemeClr val="tx2"/>
                </a:solidFill>
              </a:rPr>
              <a:t>vizualizācija</a:t>
            </a:r>
            <a:r>
              <a:rPr lang="lv-LV" dirty="0">
                <a:solidFill>
                  <a:schemeClr val="tx2"/>
                </a:solidFill>
              </a:rPr>
              <a:t> nenotiek (viņi neredz šos tēlus):</a:t>
            </a:r>
          </a:p>
          <a:p>
            <a:pPr marL="0" indent="0">
              <a:buNone/>
            </a:pPr>
            <a:r>
              <a:rPr lang="lv-LV" i="1" dirty="0">
                <a:solidFill>
                  <a:schemeClr val="accent2">
                    <a:lumMod val="60000"/>
                    <a:lumOff val="40000"/>
                  </a:schemeClr>
                </a:solidFill>
              </a:rPr>
              <a:t>Es </a:t>
            </a:r>
            <a:r>
              <a:rPr lang="lv-LV" i="1" dirty="0" err="1">
                <a:solidFill>
                  <a:schemeClr val="accent2">
                    <a:lumMod val="60000"/>
                    <a:lumOff val="40000"/>
                  </a:schemeClr>
                </a:solidFill>
              </a:rPr>
              <a:t>gibt</a:t>
            </a:r>
            <a:r>
              <a:rPr lang="lv-LV" i="1" dirty="0">
                <a:solidFill>
                  <a:schemeClr val="accent2">
                    <a:lumMod val="60000"/>
                    <a:lumOff val="40000"/>
                  </a:schemeClr>
                </a:solidFill>
              </a:rPr>
              <a:t> </a:t>
            </a:r>
            <a:r>
              <a:rPr lang="lv-LV" i="1" dirty="0" err="1">
                <a:solidFill>
                  <a:schemeClr val="accent2">
                    <a:lumMod val="60000"/>
                    <a:lumOff val="40000"/>
                  </a:schemeClr>
                </a:solidFill>
              </a:rPr>
              <a:t>auch</a:t>
            </a:r>
            <a:r>
              <a:rPr lang="lv-LV" i="1" dirty="0">
                <a:solidFill>
                  <a:schemeClr val="accent2">
                    <a:lumMod val="60000"/>
                    <a:lumOff val="40000"/>
                  </a:schemeClr>
                </a:solidFill>
              </a:rPr>
              <a:t> </a:t>
            </a:r>
            <a:r>
              <a:rPr lang="lv-LV" i="1" dirty="0" err="1">
                <a:solidFill>
                  <a:schemeClr val="accent2">
                    <a:lumMod val="60000"/>
                    <a:lumOff val="40000"/>
                  </a:schemeClr>
                </a:solidFill>
              </a:rPr>
              <a:t>viele</a:t>
            </a:r>
            <a:r>
              <a:rPr lang="lv-LV" i="1" dirty="0">
                <a:solidFill>
                  <a:schemeClr val="accent2">
                    <a:lumMod val="60000"/>
                    <a:lumOff val="40000"/>
                  </a:schemeClr>
                </a:solidFill>
              </a:rPr>
              <a:t> </a:t>
            </a:r>
            <a:r>
              <a:rPr lang="lv-LV" i="1" dirty="0" err="1">
                <a:solidFill>
                  <a:schemeClr val="accent2">
                    <a:lumMod val="60000"/>
                    <a:lumOff val="40000"/>
                  </a:schemeClr>
                </a:solidFill>
              </a:rPr>
              <a:t>Kinder</a:t>
            </a:r>
            <a:r>
              <a:rPr lang="lv-LV" i="1" dirty="0">
                <a:solidFill>
                  <a:schemeClr val="accent2">
                    <a:lumMod val="60000"/>
                    <a:lumOff val="40000"/>
                  </a:schemeClr>
                </a:solidFill>
              </a:rPr>
              <a:t>, </a:t>
            </a:r>
            <a:r>
              <a:rPr lang="lv-LV" i="1" dirty="0" err="1">
                <a:solidFill>
                  <a:schemeClr val="accent2">
                    <a:lumMod val="60000"/>
                    <a:lumOff val="40000"/>
                  </a:schemeClr>
                </a:solidFill>
              </a:rPr>
              <a:t>bei</a:t>
            </a:r>
            <a:r>
              <a:rPr lang="lv-LV" i="1" dirty="0">
                <a:solidFill>
                  <a:schemeClr val="accent2">
                    <a:lumMod val="60000"/>
                    <a:lumOff val="40000"/>
                  </a:schemeClr>
                </a:solidFill>
              </a:rPr>
              <a:t> </a:t>
            </a:r>
            <a:r>
              <a:rPr lang="lv-LV" i="1" dirty="0" err="1">
                <a:solidFill>
                  <a:schemeClr val="accent2">
                    <a:lumMod val="60000"/>
                    <a:lumOff val="40000"/>
                  </a:schemeClr>
                </a:solidFill>
              </a:rPr>
              <a:t>denen</a:t>
            </a:r>
            <a:r>
              <a:rPr lang="lv-LV" i="1" dirty="0">
                <a:solidFill>
                  <a:schemeClr val="accent2">
                    <a:lumMod val="60000"/>
                    <a:lumOff val="40000"/>
                  </a:schemeClr>
                </a:solidFill>
              </a:rPr>
              <a:t> </a:t>
            </a:r>
            <a:r>
              <a:rPr lang="lv-LV" i="1" dirty="0" err="1">
                <a:solidFill>
                  <a:schemeClr val="accent2">
                    <a:lumMod val="60000"/>
                    <a:lumOff val="40000"/>
                  </a:schemeClr>
                </a:solidFill>
              </a:rPr>
              <a:t>passiert</a:t>
            </a:r>
            <a:r>
              <a:rPr lang="lv-LV" i="1" dirty="0">
                <a:solidFill>
                  <a:schemeClr val="accent2">
                    <a:lumMod val="60000"/>
                    <a:lumOff val="40000"/>
                  </a:schemeClr>
                </a:solidFill>
              </a:rPr>
              <a:t> </a:t>
            </a:r>
            <a:r>
              <a:rPr lang="lv-LV" i="1" dirty="0" err="1">
                <a:solidFill>
                  <a:schemeClr val="accent2">
                    <a:lumMod val="60000"/>
                    <a:lumOff val="40000"/>
                  </a:schemeClr>
                </a:solidFill>
              </a:rPr>
              <a:t>im</a:t>
            </a:r>
            <a:r>
              <a:rPr lang="lv-LV" i="1" dirty="0">
                <a:solidFill>
                  <a:schemeClr val="accent2">
                    <a:lumMod val="60000"/>
                    <a:lumOff val="40000"/>
                  </a:schemeClr>
                </a:solidFill>
              </a:rPr>
              <a:t> </a:t>
            </a:r>
            <a:r>
              <a:rPr lang="lv-LV" i="1" dirty="0" err="1">
                <a:solidFill>
                  <a:schemeClr val="accent2">
                    <a:lumMod val="60000"/>
                    <a:lumOff val="40000"/>
                  </a:schemeClr>
                </a:solidFill>
              </a:rPr>
              <a:t>Kopf</a:t>
            </a:r>
            <a:r>
              <a:rPr lang="lv-LV" i="1" dirty="0">
                <a:solidFill>
                  <a:schemeClr val="accent2">
                    <a:lumMod val="60000"/>
                    <a:lumOff val="40000"/>
                  </a:schemeClr>
                </a:solidFill>
              </a:rPr>
              <a:t> </a:t>
            </a:r>
            <a:r>
              <a:rPr lang="lv-LV" i="1" dirty="0" err="1">
                <a:solidFill>
                  <a:schemeClr val="accent2">
                    <a:lumMod val="60000"/>
                    <a:lumOff val="40000"/>
                  </a:schemeClr>
                </a:solidFill>
              </a:rPr>
              <a:t>nichts</a:t>
            </a:r>
            <a:r>
              <a:rPr lang="lv-LV" i="1" dirty="0">
                <a:solidFill>
                  <a:schemeClr val="accent2">
                    <a:lumMod val="60000"/>
                    <a:lumOff val="40000"/>
                  </a:schemeClr>
                </a:solidFill>
              </a:rPr>
              <a:t>, </a:t>
            </a:r>
            <a:r>
              <a:rPr lang="lv-LV" i="1" dirty="0" err="1">
                <a:solidFill>
                  <a:schemeClr val="accent2">
                    <a:lumMod val="60000"/>
                    <a:lumOff val="40000"/>
                  </a:schemeClr>
                </a:solidFill>
              </a:rPr>
              <a:t>wenn</a:t>
            </a:r>
            <a:r>
              <a:rPr lang="lv-LV" i="1" dirty="0">
                <a:solidFill>
                  <a:schemeClr val="accent2">
                    <a:lumMod val="60000"/>
                    <a:lumOff val="40000"/>
                  </a:schemeClr>
                </a:solidFill>
              </a:rPr>
              <a:t> </a:t>
            </a:r>
            <a:r>
              <a:rPr lang="lv-LV" i="1" dirty="0" err="1">
                <a:solidFill>
                  <a:schemeClr val="accent2">
                    <a:lumMod val="60000"/>
                    <a:lumOff val="40000"/>
                  </a:schemeClr>
                </a:solidFill>
              </a:rPr>
              <a:t>sie</a:t>
            </a:r>
            <a:r>
              <a:rPr lang="lv-LV" i="1" dirty="0">
                <a:solidFill>
                  <a:schemeClr val="accent2">
                    <a:lumMod val="60000"/>
                    <a:lumOff val="40000"/>
                  </a:schemeClr>
                </a:solidFill>
              </a:rPr>
              <a:t> </a:t>
            </a:r>
            <a:r>
              <a:rPr lang="lv-LV" i="1" dirty="0" err="1">
                <a:solidFill>
                  <a:schemeClr val="accent2">
                    <a:lumMod val="60000"/>
                    <a:lumOff val="40000"/>
                  </a:schemeClr>
                </a:solidFill>
              </a:rPr>
              <a:t>lesen</a:t>
            </a:r>
            <a:r>
              <a:rPr lang="lv-LV" i="1" dirty="0">
                <a:solidFill>
                  <a:schemeClr val="accent2">
                    <a:lumMod val="60000"/>
                    <a:lumOff val="40000"/>
                  </a:schemeClr>
                </a:solidFill>
              </a:rPr>
              <a:t>. </a:t>
            </a:r>
            <a:r>
              <a:rPr lang="lv-LV" i="1" dirty="0" err="1">
                <a:solidFill>
                  <a:schemeClr val="accent2">
                    <a:lumMod val="60000"/>
                    <a:lumOff val="40000"/>
                  </a:schemeClr>
                </a:solidFill>
              </a:rPr>
              <a:t>Sie</a:t>
            </a:r>
            <a:r>
              <a:rPr lang="lv-LV" i="1" dirty="0">
                <a:solidFill>
                  <a:schemeClr val="accent2">
                    <a:lumMod val="60000"/>
                    <a:lumOff val="40000"/>
                  </a:schemeClr>
                </a:solidFill>
              </a:rPr>
              <a:t> </a:t>
            </a:r>
            <a:r>
              <a:rPr lang="lv-LV" i="1" dirty="0" err="1">
                <a:solidFill>
                  <a:schemeClr val="accent2">
                    <a:lumMod val="60000"/>
                    <a:lumOff val="40000"/>
                  </a:schemeClr>
                </a:solidFill>
              </a:rPr>
              <a:t>sehen</a:t>
            </a:r>
            <a:r>
              <a:rPr lang="lv-LV" i="1" dirty="0">
                <a:solidFill>
                  <a:schemeClr val="accent2">
                    <a:lumMod val="60000"/>
                    <a:lumOff val="40000"/>
                  </a:schemeClr>
                </a:solidFill>
              </a:rPr>
              <a:t> </a:t>
            </a:r>
            <a:r>
              <a:rPr lang="lv-LV" i="1" dirty="0" err="1">
                <a:solidFill>
                  <a:schemeClr val="accent2">
                    <a:lumMod val="60000"/>
                    <a:lumOff val="40000"/>
                  </a:schemeClr>
                </a:solidFill>
              </a:rPr>
              <a:t>keine</a:t>
            </a:r>
            <a:r>
              <a:rPr lang="lv-LV" i="1" dirty="0">
                <a:solidFill>
                  <a:schemeClr val="accent2">
                    <a:lumMod val="60000"/>
                    <a:lumOff val="40000"/>
                  </a:schemeClr>
                </a:solidFill>
              </a:rPr>
              <a:t> </a:t>
            </a:r>
            <a:r>
              <a:rPr lang="lv-LV" i="1" dirty="0" err="1">
                <a:solidFill>
                  <a:schemeClr val="accent2">
                    <a:lumMod val="60000"/>
                    <a:lumOff val="40000"/>
                  </a:schemeClr>
                </a:solidFill>
              </a:rPr>
              <a:t>Bilder</a:t>
            </a:r>
            <a:r>
              <a:rPr lang="lv-LV" i="1" dirty="0">
                <a:solidFill>
                  <a:schemeClr val="accent2">
                    <a:lumMod val="60000"/>
                    <a:lumOff val="40000"/>
                  </a:schemeClr>
                </a:solidFill>
              </a:rPr>
              <a:t>, </a:t>
            </a:r>
            <a:r>
              <a:rPr lang="lv-LV" i="1" dirty="0" err="1">
                <a:solidFill>
                  <a:schemeClr val="accent2">
                    <a:lumMod val="60000"/>
                    <a:lumOff val="40000"/>
                  </a:schemeClr>
                </a:solidFill>
              </a:rPr>
              <a:t>weil</a:t>
            </a:r>
            <a:r>
              <a:rPr lang="lv-LV" i="1" dirty="0">
                <a:solidFill>
                  <a:schemeClr val="accent2">
                    <a:lumMod val="60000"/>
                    <a:lumOff val="40000"/>
                  </a:schemeClr>
                </a:solidFill>
              </a:rPr>
              <a:t> </a:t>
            </a:r>
            <a:r>
              <a:rPr lang="lv-LV" i="1" dirty="0" err="1">
                <a:solidFill>
                  <a:schemeClr val="accent2">
                    <a:lumMod val="60000"/>
                    <a:lumOff val="40000"/>
                  </a:schemeClr>
                </a:solidFill>
              </a:rPr>
              <a:t>ihnen</a:t>
            </a:r>
            <a:r>
              <a:rPr lang="lv-LV" i="1" dirty="0">
                <a:solidFill>
                  <a:schemeClr val="accent2">
                    <a:lumMod val="60000"/>
                    <a:lumOff val="40000"/>
                  </a:schemeClr>
                </a:solidFill>
              </a:rPr>
              <a:t> </a:t>
            </a:r>
            <a:r>
              <a:rPr lang="lv-LV" i="1" dirty="0" err="1">
                <a:solidFill>
                  <a:schemeClr val="accent2">
                    <a:lumMod val="60000"/>
                    <a:lumOff val="40000"/>
                  </a:schemeClr>
                </a:solidFill>
              </a:rPr>
              <a:t>die</a:t>
            </a:r>
            <a:r>
              <a:rPr lang="lv-LV" i="1" dirty="0">
                <a:solidFill>
                  <a:schemeClr val="accent2">
                    <a:lumMod val="60000"/>
                    <a:lumOff val="40000"/>
                  </a:schemeClr>
                </a:solidFill>
              </a:rPr>
              <a:t> </a:t>
            </a:r>
            <a:r>
              <a:rPr lang="lv-LV" i="1" dirty="0" err="1">
                <a:solidFill>
                  <a:schemeClr val="accent2">
                    <a:lumMod val="60000"/>
                    <a:lumOff val="40000"/>
                  </a:schemeClr>
                </a:solidFill>
              </a:rPr>
              <a:t>Vorstellungskraft</a:t>
            </a:r>
            <a:r>
              <a:rPr lang="lv-LV" i="1" dirty="0">
                <a:solidFill>
                  <a:schemeClr val="accent2">
                    <a:lumMod val="60000"/>
                    <a:lumOff val="40000"/>
                  </a:schemeClr>
                </a:solidFill>
              </a:rPr>
              <a:t> </a:t>
            </a:r>
            <a:r>
              <a:rPr lang="lv-LV" i="1" dirty="0" err="1">
                <a:solidFill>
                  <a:schemeClr val="accent2">
                    <a:lumMod val="60000"/>
                    <a:lumOff val="40000"/>
                  </a:schemeClr>
                </a:solidFill>
              </a:rPr>
              <a:t>fehlt</a:t>
            </a:r>
            <a:r>
              <a:rPr lang="lv-LV" i="1" dirty="0">
                <a:solidFill>
                  <a:schemeClr val="accent2">
                    <a:lumMod val="60000"/>
                    <a:lumOff val="40000"/>
                  </a:schemeClr>
                </a:solidFill>
              </a:rPr>
              <a:t>. </a:t>
            </a:r>
            <a:r>
              <a:rPr lang="lv-LV" i="1" dirty="0" err="1">
                <a:solidFill>
                  <a:schemeClr val="accent2">
                    <a:lumMod val="60000"/>
                    <a:lumOff val="40000"/>
                  </a:schemeClr>
                </a:solidFill>
              </a:rPr>
              <a:t>Oft</a:t>
            </a:r>
            <a:r>
              <a:rPr lang="lv-LV" i="1" dirty="0">
                <a:solidFill>
                  <a:schemeClr val="accent2">
                    <a:lumMod val="60000"/>
                    <a:lumOff val="40000"/>
                  </a:schemeClr>
                </a:solidFill>
              </a:rPr>
              <a:t> liegt es </a:t>
            </a:r>
            <a:r>
              <a:rPr lang="lv-LV" i="1" dirty="0" err="1">
                <a:solidFill>
                  <a:schemeClr val="accent2">
                    <a:lumMod val="60000"/>
                    <a:lumOff val="40000"/>
                  </a:schemeClr>
                </a:solidFill>
              </a:rPr>
              <a:t>daran</a:t>
            </a:r>
            <a:r>
              <a:rPr lang="lv-LV" i="1" dirty="0">
                <a:solidFill>
                  <a:schemeClr val="accent2">
                    <a:lumMod val="60000"/>
                    <a:lumOff val="40000"/>
                  </a:schemeClr>
                </a:solidFill>
              </a:rPr>
              <a:t>, </a:t>
            </a:r>
            <a:r>
              <a:rPr lang="lv-LV" i="1" dirty="0" err="1">
                <a:solidFill>
                  <a:schemeClr val="accent2">
                    <a:lumMod val="60000"/>
                    <a:lumOff val="40000"/>
                  </a:schemeClr>
                </a:solidFill>
              </a:rPr>
              <a:t>dass</a:t>
            </a:r>
            <a:r>
              <a:rPr lang="lv-LV" i="1" dirty="0">
                <a:solidFill>
                  <a:schemeClr val="accent2">
                    <a:lumMod val="60000"/>
                    <a:lumOff val="40000"/>
                  </a:schemeClr>
                </a:solidFill>
              </a:rPr>
              <a:t> </a:t>
            </a:r>
            <a:r>
              <a:rPr lang="lv-LV" i="1" dirty="0" err="1">
                <a:solidFill>
                  <a:schemeClr val="accent2">
                    <a:lumMod val="60000"/>
                    <a:lumOff val="40000"/>
                  </a:schemeClr>
                </a:solidFill>
              </a:rPr>
              <a:t>ihre</a:t>
            </a:r>
            <a:r>
              <a:rPr lang="lv-LV" i="1" dirty="0">
                <a:solidFill>
                  <a:schemeClr val="accent2">
                    <a:lumMod val="60000"/>
                    <a:lumOff val="40000"/>
                  </a:schemeClr>
                </a:solidFill>
              </a:rPr>
              <a:t> </a:t>
            </a:r>
            <a:r>
              <a:rPr lang="lv-LV" i="1" dirty="0" err="1">
                <a:solidFill>
                  <a:schemeClr val="accent2">
                    <a:lumMod val="60000"/>
                    <a:lumOff val="40000"/>
                  </a:schemeClr>
                </a:solidFill>
              </a:rPr>
              <a:t>Eltern</a:t>
            </a:r>
            <a:r>
              <a:rPr lang="lv-LV" i="1" dirty="0">
                <a:solidFill>
                  <a:schemeClr val="accent2">
                    <a:lumMod val="60000"/>
                    <a:lumOff val="40000"/>
                  </a:schemeClr>
                </a:solidFill>
              </a:rPr>
              <a:t> </a:t>
            </a:r>
            <a:r>
              <a:rPr lang="lv-LV" i="1" dirty="0" err="1">
                <a:solidFill>
                  <a:schemeClr val="accent2">
                    <a:lumMod val="60000"/>
                    <a:lumOff val="40000"/>
                  </a:schemeClr>
                </a:solidFill>
              </a:rPr>
              <a:t>ihnen</a:t>
            </a:r>
            <a:r>
              <a:rPr lang="lv-LV" i="1" dirty="0">
                <a:solidFill>
                  <a:schemeClr val="accent2">
                    <a:lumMod val="60000"/>
                    <a:lumOff val="40000"/>
                  </a:schemeClr>
                </a:solidFill>
              </a:rPr>
              <a:t> </a:t>
            </a:r>
            <a:r>
              <a:rPr lang="lv-LV" i="1" dirty="0" err="1">
                <a:solidFill>
                  <a:schemeClr val="accent2">
                    <a:lumMod val="60000"/>
                    <a:lumOff val="40000"/>
                  </a:schemeClr>
                </a:solidFill>
              </a:rPr>
              <a:t>nicht</a:t>
            </a:r>
            <a:r>
              <a:rPr lang="lv-LV" i="1" dirty="0">
                <a:solidFill>
                  <a:schemeClr val="accent2">
                    <a:lumMod val="60000"/>
                    <a:lumOff val="40000"/>
                  </a:schemeClr>
                </a:solidFill>
              </a:rPr>
              <a:t> </a:t>
            </a:r>
            <a:r>
              <a:rPr lang="lv-LV" i="1" dirty="0" err="1">
                <a:solidFill>
                  <a:schemeClr val="accent2">
                    <a:lumMod val="60000"/>
                    <a:lumOff val="40000"/>
                  </a:schemeClr>
                </a:solidFill>
              </a:rPr>
              <a:t>vorgelesen</a:t>
            </a:r>
            <a:r>
              <a:rPr lang="lv-LV" i="1" dirty="0">
                <a:solidFill>
                  <a:schemeClr val="accent2">
                    <a:lumMod val="60000"/>
                    <a:lumOff val="40000"/>
                  </a:schemeClr>
                </a:solidFill>
              </a:rPr>
              <a:t> </a:t>
            </a:r>
            <a:r>
              <a:rPr lang="lv-LV" i="1" dirty="0" err="1">
                <a:solidFill>
                  <a:schemeClr val="accent2">
                    <a:lumMod val="60000"/>
                    <a:lumOff val="40000"/>
                  </a:schemeClr>
                </a:solidFill>
              </a:rPr>
              <a:t>haben</a:t>
            </a:r>
            <a:r>
              <a:rPr lang="lv-LV" i="1" dirty="0">
                <a:solidFill>
                  <a:schemeClr val="accent2">
                    <a:lumMod val="60000"/>
                    <a:lumOff val="40000"/>
                  </a:schemeClr>
                </a:solidFill>
              </a:rPr>
              <a:t>, </a:t>
            </a:r>
            <a:r>
              <a:rPr lang="lv-LV" i="1" dirty="0" err="1">
                <a:solidFill>
                  <a:schemeClr val="accent2">
                    <a:lumMod val="60000"/>
                    <a:lumOff val="40000"/>
                  </a:schemeClr>
                </a:solidFill>
              </a:rPr>
              <a:t>als</a:t>
            </a:r>
            <a:r>
              <a:rPr lang="lv-LV" i="1" dirty="0">
                <a:solidFill>
                  <a:schemeClr val="accent2">
                    <a:lumMod val="60000"/>
                    <a:lumOff val="40000"/>
                  </a:schemeClr>
                </a:solidFill>
              </a:rPr>
              <a:t> </a:t>
            </a:r>
            <a:r>
              <a:rPr lang="lv-LV" i="1" dirty="0" err="1">
                <a:solidFill>
                  <a:schemeClr val="accent2">
                    <a:lumMod val="60000"/>
                    <a:lumOff val="40000"/>
                  </a:schemeClr>
                </a:solidFill>
              </a:rPr>
              <a:t>sie</a:t>
            </a:r>
            <a:r>
              <a:rPr lang="lv-LV" i="1" dirty="0">
                <a:solidFill>
                  <a:schemeClr val="accent2">
                    <a:lumMod val="60000"/>
                    <a:lumOff val="40000"/>
                  </a:schemeClr>
                </a:solidFill>
              </a:rPr>
              <a:t> </a:t>
            </a:r>
            <a:r>
              <a:rPr lang="lv-LV" i="1" dirty="0" err="1">
                <a:solidFill>
                  <a:schemeClr val="accent2">
                    <a:lumMod val="60000"/>
                    <a:lumOff val="40000"/>
                  </a:schemeClr>
                </a:solidFill>
              </a:rPr>
              <a:t>klein</a:t>
            </a:r>
            <a:r>
              <a:rPr lang="lv-LV" i="1" dirty="0">
                <a:solidFill>
                  <a:schemeClr val="accent2">
                    <a:lumMod val="60000"/>
                    <a:lumOff val="40000"/>
                  </a:schemeClr>
                </a:solidFill>
              </a:rPr>
              <a:t> </a:t>
            </a:r>
            <a:r>
              <a:rPr lang="lv-LV" i="1" dirty="0" err="1">
                <a:solidFill>
                  <a:schemeClr val="accent2">
                    <a:lumMod val="60000"/>
                    <a:lumOff val="40000"/>
                  </a:schemeClr>
                </a:solidFill>
              </a:rPr>
              <a:t>waren</a:t>
            </a:r>
            <a:r>
              <a:rPr lang="lv-LV" i="1" dirty="0">
                <a:solidFill>
                  <a:schemeClr val="accent2">
                    <a:lumMod val="60000"/>
                    <a:lumOff val="40000"/>
                  </a:schemeClr>
                </a:solidFill>
              </a:rPr>
              <a:t>. </a:t>
            </a:r>
            <a:endParaRPr lang="lv-LV" dirty="0">
              <a:solidFill>
                <a:schemeClr val="accent2">
                  <a:lumMod val="60000"/>
                  <a:lumOff val="40000"/>
                </a:schemeClr>
              </a:solidFill>
            </a:endParaRPr>
          </a:p>
          <a:p>
            <a:pPr marL="0" indent="0">
              <a:buNone/>
            </a:pPr>
            <a:endParaRPr lang="lv-LV" dirty="0">
              <a:solidFill>
                <a:schemeClr val="tx2"/>
              </a:solidFill>
            </a:endParaRPr>
          </a:p>
          <a:p>
            <a:pPr>
              <a:buFontTx/>
              <a:buChar char="-"/>
            </a:pPr>
            <a:r>
              <a:rPr lang="lv-LV" dirty="0">
                <a:solidFill>
                  <a:schemeClr val="tx2"/>
                </a:solidFill>
              </a:rPr>
              <a:t>atmiņas piepūle un emociju aktivizēšana – ciešā mijiedarbībā ar paša lasītāja personību un pieredzi;</a:t>
            </a:r>
          </a:p>
          <a:p>
            <a:pPr>
              <a:buFontTx/>
              <a:buChar char="-"/>
            </a:pPr>
            <a:r>
              <a:rPr lang="lv-LV" dirty="0">
                <a:solidFill>
                  <a:schemeClr val="tx2"/>
                </a:solidFill>
              </a:rPr>
              <a:t>bērniem klausoties vecāku lasītajā, kognitīvā slodze ir lielāka: jāiztēlojas notikumu savstarpējā saistība, jāsaliek pašam viss kopā vienā bildē;</a:t>
            </a:r>
          </a:p>
          <a:p>
            <a:pPr>
              <a:buFontTx/>
              <a:buChar char="-"/>
            </a:pPr>
            <a:r>
              <a:rPr lang="lv-LV" dirty="0">
                <a:solidFill>
                  <a:schemeClr val="tx2"/>
                </a:solidFill>
              </a:rPr>
              <a:t>bērnos tiek izkopta pacietība: vilinājums skatīties filmu, raidījumu vai sociālo tīklu vietni ir lielāks, jo tas ir vieglāk, smadzenēm ir vajadzīga daudz mazāka piepūle.</a:t>
            </a:r>
          </a:p>
          <a:p>
            <a:pPr>
              <a:buFontTx/>
              <a:buChar char="-"/>
            </a:pPr>
            <a:endParaRPr lang="lv-LV" dirty="0">
              <a:solidFill>
                <a:schemeClr val="tx2"/>
              </a:solidFill>
            </a:endParaRPr>
          </a:p>
          <a:p>
            <a:endParaRPr lang="lv-LV" dirty="0"/>
          </a:p>
        </p:txBody>
      </p:sp>
    </p:spTree>
    <p:extLst>
      <p:ext uri="{BB962C8B-B14F-4D97-AF65-F5344CB8AC3E}">
        <p14:creationId xmlns:p14="http://schemas.microsoft.com/office/powerpoint/2010/main" val="4633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AE34-2388-4405-974F-DB972CB17639}"/>
              </a:ext>
            </a:extLst>
          </p:cNvPr>
          <p:cNvSpPr>
            <a:spLocks noGrp="1"/>
          </p:cNvSpPr>
          <p:nvPr>
            <p:ph type="title"/>
          </p:nvPr>
        </p:nvSpPr>
        <p:spPr/>
        <p:txBody>
          <a:bodyPr/>
          <a:lstStyle/>
          <a:p>
            <a:r>
              <a:rPr lang="lv-LV" b="1" dirty="0">
                <a:solidFill>
                  <a:schemeClr val="accent2"/>
                </a:solidFill>
              </a:rPr>
              <a:t>1. Kāpēc ir svarīgi, ka bērni lasa?</a:t>
            </a:r>
          </a:p>
        </p:txBody>
      </p:sp>
      <p:sp>
        <p:nvSpPr>
          <p:cNvPr id="3" name="Content Placeholder 2">
            <a:extLst>
              <a:ext uri="{FF2B5EF4-FFF2-40B4-BE49-F238E27FC236}">
                <a16:creationId xmlns:a16="http://schemas.microsoft.com/office/drawing/2014/main" id="{09CCC0DF-F486-4BC7-AD65-BE4D48C7EC0B}"/>
              </a:ext>
            </a:extLst>
          </p:cNvPr>
          <p:cNvSpPr>
            <a:spLocks noGrp="1"/>
          </p:cNvSpPr>
          <p:nvPr>
            <p:ph idx="1"/>
          </p:nvPr>
        </p:nvSpPr>
        <p:spPr>
          <a:xfrm>
            <a:off x="838200" y="2216242"/>
            <a:ext cx="10515600" cy="4351338"/>
          </a:xfrm>
        </p:spPr>
        <p:txBody>
          <a:bodyPr/>
          <a:lstStyle/>
          <a:p>
            <a:r>
              <a:rPr lang="lv-LV" dirty="0">
                <a:solidFill>
                  <a:schemeClr val="accent1">
                    <a:lumMod val="50000"/>
                  </a:schemeClr>
                </a:solidFill>
              </a:rPr>
              <a:t>Grāmatu lasīšana – iztēles, emociju, empātijas un pieredzes veidošanās avots. </a:t>
            </a:r>
          </a:p>
          <a:p>
            <a:r>
              <a:rPr lang="lv-LV" dirty="0">
                <a:solidFill>
                  <a:schemeClr val="accent1">
                    <a:lumMod val="50000"/>
                  </a:schemeClr>
                </a:solidFill>
              </a:rPr>
              <a:t>Grāmatām piemīt terapeitiska iedarbība, lasot, piemēram, par ģimeni, kuras bērnam nekad īsti nav bijis, vai otrādi - par tādu, kurā, paldies dievam, viņam reālajā dzīvē nav jādzīvo. </a:t>
            </a:r>
          </a:p>
          <a:p>
            <a:r>
              <a:rPr lang="lv-LV" dirty="0">
                <a:solidFill>
                  <a:schemeClr val="accent1">
                    <a:lumMod val="50000"/>
                  </a:schemeClr>
                </a:solidFill>
              </a:rPr>
              <a:t>Britu bērnu rakstniece un angļu literatūras pētniece Katrīna </a:t>
            </a:r>
            <a:r>
              <a:rPr lang="lv-LV" dirty="0" err="1">
                <a:solidFill>
                  <a:schemeClr val="accent1">
                    <a:lumMod val="50000"/>
                  </a:schemeClr>
                </a:solidFill>
              </a:rPr>
              <a:t>Randela</a:t>
            </a:r>
            <a:r>
              <a:rPr lang="lv-LV" dirty="0">
                <a:solidFill>
                  <a:schemeClr val="accent1">
                    <a:lumMod val="50000"/>
                  </a:schemeClr>
                </a:solidFill>
              </a:rPr>
              <a:t> (</a:t>
            </a:r>
            <a:r>
              <a:rPr lang="lv-LV" dirty="0" err="1">
                <a:solidFill>
                  <a:schemeClr val="accent1">
                    <a:lumMod val="50000"/>
                  </a:schemeClr>
                </a:solidFill>
              </a:rPr>
              <a:t>Katherine</a:t>
            </a:r>
            <a:r>
              <a:rPr lang="lv-LV" dirty="0">
                <a:solidFill>
                  <a:schemeClr val="accent1">
                    <a:lumMod val="50000"/>
                  </a:schemeClr>
                </a:solidFill>
              </a:rPr>
              <a:t> </a:t>
            </a:r>
            <a:r>
              <a:rPr lang="lv-LV" dirty="0" err="1">
                <a:solidFill>
                  <a:schemeClr val="accent1">
                    <a:lumMod val="50000"/>
                  </a:schemeClr>
                </a:solidFill>
              </a:rPr>
              <a:t>Rundell</a:t>
            </a:r>
            <a:r>
              <a:rPr lang="lv-LV" dirty="0">
                <a:solidFill>
                  <a:schemeClr val="accent1">
                    <a:lumMod val="50000"/>
                  </a:schemeClr>
                </a:solidFill>
              </a:rPr>
              <a:t>) vēl aizvien pārlasa stāstus par lācīti </a:t>
            </a:r>
            <a:r>
              <a:rPr lang="lv-LV" dirty="0" err="1">
                <a:solidFill>
                  <a:schemeClr val="accent1">
                    <a:lumMod val="50000"/>
                  </a:schemeClr>
                </a:solidFill>
              </a:rPr>
              <a:t>Padingtonu</a:t>
            </a:r>
            <a:r>
              <a:rPr lang="lv-LV" dirty="0">
                <a:solidFill>
                  <a:schemeClr val="accent1">
                    <a:lumMod val="50000"/>
                  </a:schemeClr>
                </a:solidFill>
              </a:rPr>
              <a:t> tajos brīžos, kad nepieciešama ticība, “kas piemīt Maiklam Bondam, ka pasaules brīnumi ir daudz spēcīgāki par tās haosu” (</a:t>
            </a:r>
            <a:r>
              <a:rPr lang="lv-LV" dirty="0" err="1">
                <a:solidFill>
                  <a:schemeClr val="accent1">
                    <a:lumMod val="50000"/>
                  </a:schemeClr>
                </a:solidFill>
              </a:rPr>
              <a:t>Randela</a:t>
            </a:r>
            <a:r>
              <a:rPr lang="lv-LV" dirty="0">
                <a:solidFill>
                  <a:schemeClr val="accent1">
                    <a:lumMod val="50000"/>
                  </a:schemeClr>
                </a:solidFill>
              </a:rPr>
              <a:t> 2023: 11):</a:t>
            </a:r>
          </a:p>
        </p:txBody>
      </p:sp>
    </p:spTree>
    <p:extLst>
      <p:ext uri="{BB962C8B-B14F-4D97-AF65-F5344CB8AC3E}">
        <p14:creationId xmlns:p14="http://schemas.microsoft.com/office/powerpoint/2010/main" val="70002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2A8828-465F-4F00-A322-C723D071580F}"/>
              </a:ext>
            </a:extLst>
          </p:cNvPr>
          <p:cNvSpPr/>
          <p:nvPr/>
        </p:nvSpPr>
        <p:spPr>
          <a:xfrm>
            <a:off x="1438184" y="1535837"/>
            <a:ext cx="9037466" cy="4031873"/>
          </a:xfrm>
          <a:prstGeom prst="rect">
            <a:avLst/>
          </a:prstGeom>
        </p:spPr>
        <p:txBody>
          <a:bodyPr wrap="square">
            <a:spAutoFit/>
          </a:bodyPr>
          <a:lstStyle/>
          <a:p>
            <a:r>
              <a:rPr lang="lv-LV" sz="3200" i="1" dirty="0">
                <a:solidFill>
                  <a:srgbClr val="767171"/>
                </a:solidFill>
                <a:latin typeface="Calibri" panose="020F0502020204030204" pitchFamily="34" charset="0"/>
                <a:ea typeface="Calibri" panose="020F0502020204030204" pitchFamily="34" charset="0"/>
              </a:rPr>
              <a:t>Tie, kuri raksta bērniem, cenšas viņus apbruņot turpmākajai dzīvei ar visu, ko atrod par pareizu. </a:t>
            </a:r>
          </a:p>
          <a:p>
            <a:endParaRPr lang="lv-LV" sz="3200" i="1" dirty="0">
              <a:solidFill>
                <a:srgbClr val="767171"/>
              </a:solidFill>
              <a:latin typeface="Calibri" panose="020F0502020204030204" pitchFamily="34" charset="0"/>
              <a:ea typeface="Calibri" panose="020F0502020204030204" pitchFamily="34" charset="0"/>
            </a:endParaRPr>
          </a:p>
          <a:p>
            <a:r>
              <a:rPr lang="lv-LV" sz="3200" i="1" dirty="0">
                <a:solidFill>
                  <a:srgbClr val="767171"/>
                </a:solidFill>
                <a:latin typeface="Calibri" panose="020F0502020204030204" pitchFamily="34" charset="0"/>
                <a:ea typeface="Calibri" panose="020F0502020204030204" pitchFamily="34" charset="0"/>
              </a:rPr>
              <a:t>Un, iespējams, slepenībā arī vēlas apbruņot pieaugušos pret visiem kompromisiem un sirdēstiem, ko neizbēgami atnes dzīve: atgādināt, ka pastāv un vienmēr pastāvēs lielās, </a:t>
            </a:r>
            <a:r>
              <a:rPr lang="lv-LV" sz="3200" i="1" dirty="0" err="1">
                <a:solidFill>
                  <a:srgbClr val="767171"/>
                </a:solidFill>
                <a:latin typeface="Calibri" panose="020F0502020204030204" pitchFamily="34" charset="0"/>
                <a:ea typeface="Calibri" panose="020F0502020204030204" pitchFamily="34" charset="0"/>
              </a:rPr>
              <a:t>pārlaicīgās</a:t>
            </a:r>
            <a:r>
              <a:rPr lang="lv-LV" sz="3200" i="1" dirty="0">
                <a:solidFill>
                  <a:srgbClr val="767171"/>
                </a:solidFill>
                <a:latin typeface="Calibri" panose="020F0502020204030204" pitchFamily="34" charset="0"/>
                <a:ea typeface="Calibri" panose="020F0502020204030204" pitchFamily="34" charset="0"/>
              </a:rPr>
              <a:t> patiesības, pie kurām varam atgriezties.</a:t>
            </a:r>
            <a:r>
              <a:rPr lang="lv-LV" sz="3200" dirty="0">
                <a:solidFill>
                  <a:srgbClr val="767171"/>
                </a:solidFill>
                <a:latin typeface="Calibri" panose="020F0502020204030204" pitchFamily="34" charset="0"/>
                <a:ea typeface="Calibri" panose="020F0502020204030204" pitchFamily="34" charset="0"/>
              </a:rPr>
              <a:t> (</a:t>
            </a:r>
            <a:r>
              <a:rPr lang="lv-LV" sz="3200" dirty="0" err="1">
                <a:solidFill>
                  <a:srgbClr val="767171"/>
                </a:solidFill>
                <a:latin typeface="Calibri" panose="020F0502020204030204" pitchFamily="34" charset="0"/>
                <a:ea typeface="Calibri" panose="020F0502020204030204" pitchFamily="34" charset="0"/>
              </a:rPr>
              <a:t>Randela</a:t>
            </a:r>
            <a:r>
              <a:rPr lang="lv-LV" sz="3200" dirty="0">
                <a:solidFill>
                  <a:srgbClr val="767171"/>
                </a:solidFill>
                <a:latin typeface="Calibri" panose="020F0502020204030204" pitchFamily="34" charset="0"/>
                <a:ea typeface="Calibri" panose="020F0502020204030204" pitchFamily="34" charset="0"/>
              </a:rPr>
              <a:t> 2023: 9)</a:t>
            </a:r>
            <a:endParaRPr lang="lv-LV" sz="3200" dirty="0"/>
          </a:p>
        </p:txBody>
      </p:sp>
    </p:spTree>
    <p:extLst>
      <p:ext uri="{BB962C8B-B14F-4D97-AF65-F5344CB8AC3E}">
        <p14:creationId xmlns:p14="http://schemas.microsoft.com/office/powerpoint/2010/main" val="422152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7B1C-B9FF-45F7-9DC6-CC2A13CCC1A0}"/>
              </a:ext>
            </a:extLst>
          </p:cNvPr>
          <p:cNvSpPr>
            <a:spLocks noGrp="1"/>
          </p:cNvSpPr>
          <p:nvPr>
            <p:ph type="title"/>
          </p:nvPr>
        </p:nvSpPr>
        <p:spPr/>
        <p:txBody>
          <a:bodyPr/>
          <a:lstStyle/>
          <a:p>
            <a:r>
              <a:rPr lang="lv-LV" b="1" dirty="0">
                <a:solidFill>
                  <a:schemeClr val="accent2"/>
                </a:solidFill>
              </a:rPr>
              <a:t>1. Kāpēc ir svarīgi, ka bērni lasa?</a:t>
            </a:r>
          </a:p>
        </p:txBody>
      </p:sp>
      <p:sp>
        <p:nvSpPr>
          <p:cNvPr id="3" name="Content Placeholder 2">
            <a:extLst>
              <a:ext uri="{FF2B5EF4-FFF2-40B4-BE49-F238E27FC236}">
                <a16:creationId xmlns:a16="http://schemas.microsoft.com/office/drawing/2014/main" id="{0EA1E901-8CCF-41F2-91E1-76BAAAA2B850}"/>
              </a:ext>
            </a:extLst>
          </p:cNvPr>
          <p:cNvSpPr>
            <a:spLocks noGrp="1"/>
          </p:cNvSpPr>
          <p:nvPr>
            <p:ph idx="1"/>
          </p:nvPr>
        </p:nvSpPr>
        <p:spPr>
          <a:xfrm>
            <a:off x="656948" y="1825624"/>
            <a:ext cx="10696852" cy="4734973"/>
          </a:xfrm>
        </p:spPr>
        <p:txBody>
          <a:bodyPr>
            <a:normAutofit/>
          </a:bodyPr>
          <a:lstStyle/>
          <a:p>
            <a:r>
              <a:rPr lang="lv-LV" dirty="0">
                <a:solidFill>
                  <a:schemeClr val="accent1">
                    <a:lumMod val="50000"/>
                  </a:schemeClr>
                </a:solidFill>
              </a:rPr>
              <a:t>Bērnam lasot grāmatas, veidojas analītiskā domāšana.</a:t>
            </a:r>
          </a:p>
          <a:p>
            <a:r>
              <a:rPr lang="lv-LV" dirty="0">
                <a:solidFill>
                  <a:schemeClr val="accent1">
                    <a:lumMod val="50000"/>
                  </a:schemeClr>
                </a:solidFill>
              </a:rPr>
              <a:t>Valentīna Freimane stāsta par savu lasīšanas gaitu sākumu apmēram no četrarpus gadu vecuma:</a:t>
            </a:r>
          </a:p>
          <a:p>
            <a:pPr marL="0" indent="0">
              <a:buNone/>
            </a:pPr>
            <a:endParaRPr lang="lv-LV" dirty="0">
              <a:solidFill>
                <a:schemeClr val="accent1">
                  <a:lumMod val="50000"/>
                </a:schemeClr>
              </a:solidFill>
            </a:endParaRPr>
          </a:p>
          <a:p>
            <a:pPr marL="0" indent="0">
              <a:buNone/>
            </a:pPr>
            <a:r>
              <a:rPr lang="lv-LV" i="1" dirty="0">
                <a:solidFill>
                  <a:schemeClr val="accent1">
                    <a:lumMod val="50000"/>
                  </a:schemeClr>
                </a:solidFill>
              </a:rPr>
              <a:t>Ar grāmatu lasīšanu īsteni sākās mana apzinīgā dzīve. Līdz tam laikam bērns vēro un iegaumē to, kas notiek viņa tiešajā apkārtnē, arī pats tajā visā piedalās, tā sakot, socializējas. </a:t>
            </a:r>
          </a:p>
          <a:p>
            <a:pPr marL="0" indent="0">
              <a:buNone/>
            </a:pPr>
            <a:r>
              <a:rPr lang="lv-LV" i="1" dirty="0">
                <a:solidFill>
                  <a:schemeClr val="accent1">
                    <a:lumMod val="50000"/>
                  </a:schemeClr>
                </a:solidFill>
              </a:rPr>
              <a:t>Lasot grāmatu, tāpat kā skatoties teātra izrādi, mazais cilvēks nokļūst vērotāja pozīcijā no malas un ar zināmu distanci. Tieši tā briest analītiska domāšana, vienlaikus ar fantāziju un jūtām. </a:t>
            </a:r>
            <a:r>
              <a:rPr lang="lv-LV" dirty="0">
                <a:solidFill>
                  <a:schemeClr val="accent1">
                    <a:lumMod val="50000"/>
                  </a:schemeClr>
                </a:solidFill>
              </a:rPr>
              <a:t>(Freimane 2010: 46)</a:t>
            </a:r>
          </a:p>
          <a:p>
            <a:endParaRPr lang="lv-LV" dirty="0"/>
          </a:p>
        </p:txBody>
      </p:sp>
    </p:spTree>
    <p:extLst>
      <p:ext uri="{BB962C8B-B14F-4D97-AF65-F5344CB8AC3E}">
        <p14:creationId xmlns:p14="http://schemas.microsoft.com/office/powerpoint/2010/main" val="57835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Graphical user interface&#10;&#10;Description automatically generated">
            <a:extLst>
              <a:ext uri="{FF2B5EF4-FFF2-40B4-BE49-F238E27FC236}">
                <a16:creationId xmlns:a16="http://schemas.microsoft.com/office/drawing/2014/main" id="{24333E54-35DA-4950-A8A0-844283D43AEA}"/>
              </a:ext>
            </a:extLst>
          </p:cNvPr>
          <p:cNvPicPr/>
          <p:nvPr/>
        </p:nvPicPr>
        <p:blipFill>
          <a:blip r:embed="rId2"/>
          <a:srcRect t="15188" b="15188"/>
          <a:stretch>
            <a:fillRect/>
          </a:stretch>
        </p:blipFill>
        <p:spPr>
          <a:xfrm>
            <a:off x="967666" y="958788"/>
            <a:ext cx="9996256" cy="5193437"/>
          </a:xfrm>
          <a:prstGeom prst="rect">
            <a:avLst/>
          </a:prstGeom>
          <a:ln w="15875">
            <a:solidFill>
              <a:srgbClr val="000000"/>
            </a:solidFill>
            <a:prstDash val="solid"/>
          </a:ln>
        </p:spPr>
      </p:pic>
    </p:spTree>
    <p:extLst>
      <p:ext uri="{BB962C8B-B14F-4D97-AF65-F5344CB8AC3E}">
        <p14:creationId xmlns:p14="http://schemas.microsoft.com/office/powerpoint/2010/main" val="386554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00648E-FF03-476E-A037-17F0CFD528E9}"/>
              </a:ext>
            </a:extLst>
          </p:cNvPr>
          <p:cNvPicPr/>
          <p:nvPr/>
        </p:nvPicPr>
        <p:blipFill>
          <a:blip r:embed="rId2"/>
          <a:stretch>
            <a:fillRect/>
          </a:stretch>
        </p:blipFill>
        <p:spPr>
          <a:xfrm>
            <a:off x="1012054" y="630316"/>
            <a:ext cx="9747682" cy="5939160"/>
          </a:xfrm>
          <a:prstGeom prst="rect">
            <a:avLst/>
          </a:prstGeom>
        </p:spPr>
      </p:pic>
    </p:spTree>
    <p:extLst>
      <p:ext uri="{BB962C8B-B14F-4D97-AF65-F5344CB8AC3E}">
        <p14:creationId xmlns:p14="http://schemas.microsoft.com/office/powerpoint/2010/main" val="389646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33F2-1D0C-4703-A436-DF7D47EDDBB8}"/>
              </a:ext>
            </a:extLst>
          </p:cNvPr>
          <p:cNvSpPr>
            <a:spLocks noGrp="1"/>
          </p:cNvSpPr>
          <p:nvPr>
            <p:ph type="title"/>
          </p:nvPr>
        </p:nvSpPr>
        <p:spPr/>
        <p:txBody>
          <a:bodyPr/>
          <a:lstStyle/>
          <a:p>
            <a:r>
              <a:rPr lang="lv-LV" b="1" dirty="0">
                <a:solidFill>
                  <a:schemeClr val="accent2"/>
                </a:solidFill>
              </a:rPr>
              <a:t>Lasīšana un vērošana kā iedevuma daļa</a:t>
            </a:r>
          </a:p>
        </p:txBody>
      </p:sp>
      <p:sp>
        <p:nvSpPr>
          <p:cNvPr id="3" name="Content Placeholder 2">
            <a:extLst>
              <a:ext uri="{FF2B5EF4-FFF2-40B4-BE49-F238E27FC236}">
                <a16:creationId xmlns:a16="http://schemas.microsoft.com/office/drawing/2014/main" id="{48B72149-807F-46BC-9BC4-0348510B4442}"/>
              </a:ext>
            </a:extLst>
          </p:cNvPr>
          <p:cNvSpPr>
            <a:spLocks noGrp="1"/>
          </p:cNvSpPr>
          <p:nvPr>
            <p:ph idx="1"/>
          </p:nvPr>
        </p:nvSpPr>
        <p:spPr/>
        <p:txBody>
          <a:bodyPr>
            <a:normAutofit/>
          </a:bodyPr>
          <a:lstStyle/>
          <a:p>
            <a:r>
              <a:rPr lang="lv-LV" dirty="0">
                <a:solidFill>
                  <a:schemeClr val="accent1">
                    <a:lumMod val="50000"/>
                  </a:schemeClr>
                </a:solidFill>
              </a:rPr>
              <a:t>Vērošana gan valodas attīstības nolūkos, gan indivīda izglītošanās procesā kopumā – ārkārtīgi svarīgi prasme. </a:t>
            </a:r>
          </a:p>
          <a:p>
            <a:pPr marL="0" indent="0">
              <a:buNone/>
            </a:pPr>
            <a:r>
              <a:rPr lang="lv-LV" dirty="0">
                <a:solidFill>
                  <a:schemeClr val="accent1">
                    <a:lumMod val="50000"/>
                  </a:schemeClr>
                </a:solidFill>
              </a:rPr>
              <a:t>   Vērošanas process sākas, iepazīstot pasauli caur sev tuvāko telpu – mājām. </a:t>
            </a:r>
          </a:p>
          <a:p>
            <a:r>
              <a:rPr lang="lv-LV" dirty="0">
                <a:solidFill>
                  <a:schemeClr val="accent1">
                    <a:lumMod val="50000"/>
                  </a:schemeClr>
                </a:solidFill>
              </a:rPr>
              <a:t>Pat, ja bērns vēl nelasa, vērojot viņš iegūst informāciju – saturu, par ko runāt un jautāt.</a:t>
            </a:r>
          </a:p>
          <a:p>
            <a:r>
              <a:rPr lang="lv-LV" dirty="0">
                <a:solidFill>
                  <a:schemeClr val="accent1">
                    <a:lumMod val="50000"/>
                  </a:schemeClr>
                </a:solidFill>
              </a:rPr>
              <a:t>Sešu gadu vecumā, mazgājoties un koncentrēti vērojot, kā no dušas tek ūdens, </a:t>
            </a:r>
            <a:r>
              <a:rPr lang="lv-LV" dirty="0" err="1">
                <a:solidFill>
                  <a:schemeClr val="accent1">
                    <a:lumMod val="50000"/>
                  </a:schemeClr>
                </a:solidFill>
              </a:rPr>
              <a:t>Paulai</a:t>
            </a:r>
            <a:r>
              <a:rPr lang="lv-LV" dirty="0">
                <a:solidFill>
                  <a:schemeClr val="accent1">
                    <a:lumMod val="50000"/>
                  </a:schemeClr>
                </a:solidFill>
              </a:rPr>
              <a:t> tas atgādināja sākumā spageti, vēlāk mazos bērnu cīsiņus. Skalojoties dušā, viņa teica: </a:t>
            </a:r>
            <a:r>
              <a:rPr lang="lv-LV" i="1" dirty="0">
                <a:solidFill>
                  <a:schemeClr val="accent1">
                    <a:lumMod val="50000"/>
                  </a:schemeClr>
                </a:solidFill>
              </a:rPr>
              <a:t>Man patīk </a:t>
            </a:r>
            <a:r>
              <a:rPr lang="lv-LV" i="1" dirty="0" err="1">
                <a:solidFill>
                  <a:schemeClr val="accent1">
                    <a:lumMod val="50000"/>
                  </a:schemeClr>
                </a:solidFill>
              </a:rPr>
              <a:t>cīsiņoties</a:t>
            </a:r>
            <a:r>
              <a:rPr lang="lv-LV" dirty="0">
                <a:solidFill>
                  <a:schemeClr val="accent1">
                    <a:lumMod val="50000"/>
                  </a:schemeClr>
                </a:solidFill>
              </a:rPr>
              <a:t>. </a:t>
            </a:r>
          </a:p>
        </p:txBody>
      </p:sp>
    </p:spTree>
    <p:extLst>
      <p:ext uri="{BB962C8B-B14F-4D97-AF65-F5344CB8AC3E}">
        <p14:creationId xmlns:p14="http://schemas.microsoft.com/office/powerpoint/2010/main" val="12251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1334</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Lasīšanas paradumu attīstīšana bērniem</vt:lpstr>
      <vt:lpstr>Jautājumi pārdomām un ceļā uz atbildēm</vt:lpstr>
      <vt:lpstr>Intervija ar Kirsten Boie (2020):</vt:lpstr>
      <vt:lpstr>1. Kāpēc ir svarīgi, ka bērni lasa?</vt:lpstr>
      <vt:lpstr>PowerPoint Presentation</vt:lpstr>
      <vt:lpstr>1. Kāpēc ir svarīgi, ka bērni lasa?</vt:lpstr>
      <vt:lpstr>PowerPoint Presentation</vt:lpstr>
      <vt:lpstr>PowerPoint Presentation</vt:lpstr>
      <vt:lpstr>Lasīšana un vērošana kā iedevuma daļa</vt:lpstr>
      <vt:lpstr>Lasīšana un vērošana kā iedevuma daļa</vt:lpstr>
      <vt:lpstr>2. Kad un kā lasīt ar bērniem grāmatas?</vt:lpstr>
      <vt:lpstr>2. Kad un kā lasīt ar bērniem grāmatas?</vt:lpstr>
      <vt:lpstr>2. Kad un kā lasīt ar bērniem grāmatas?</vt:lpstr>
      <vt:lpstr>2. Kad un kā lasīt ar bērniem grāmatas?</vt:lpstr>
      <vt:lpstr>2. Kad un kā lasīt ar bērniem grāmatas?</vt:lpstr>
      <vt:lpstr>PowerPoint Presentation</vt:lpstr>
      <vt:lpstr>Lasītā stāsta kontekstualizēšana!</vt:lpstr>
      <vt:lpstr>Lasīšana un skatīšanās (filmas) – kad?</vt:lpstr>
      <vt:lpstr>3. Vai skola var iemācīt «mīlēt» lasīt?</vt:lpstr>
      <vt:lpstr>4. Kā izvēlēties grāmatas?  </vt:lpstr>
      <vt:lpstr>Paldies par uzmanību!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Lasīšanas paradumu attīstīšana pirmsskolā un sākumskolā</dc:title>
  <dc:creator>Sanita</dc:creator>
  <cp:lastModifiedBy>Biblioteka</cp:lastModifiedBy>
  <cp:revision>45</cp:revision>
  <dcterms:created xsi:type="dcterms:W3CDTF">2024-08-20T09:55:01Z</dcterms:created>
  <dcterms:modified xsi:type="dcterms:W3CDTF">2024-08-23T08:09:32Z</dcterms:modified>
</cp:coreProperties>
</file>